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8" r:id="rId9"/>
    <p:sldId id="262" r:id="rId10"/>
    <p:sldId id="260" r:id="rId11"/>
    <p:sldId id="266" r:id="rId12"/>
    <p:sldId id="267" r:id="rId13"/>
    <p:sldId id="265" r:id="rId14"/>
    <p:sldId id="269" r:id="rId15"/>
    <p:sldId id="270" r:id="rId16"/>
    <p:sldId id="282" r:id="rId17"/>
    <p:sldId id="291" r:id="rId18"/>
    <p:sldId id="271" r:id="rId19"/>
    <p:sldId id="272" r:id="rId20"/>
    <p:sldId id="273" r:id="rId21"/>
    <p:sldId id="274" r:id="rId22"/>
    <p:sldId id="275" r:id="rId23"/>
    <p:sldId id="276" r:id="rId24"/>
    <p:sldId id="292" r:id="rId25"/>
    <p:sldId id="293" r:id="rId26"/>
    <p:sldId id="298" r:id="rId27"/>
    <p:sldId id="277" r:id="rId28"/>
    <p:sldId id="295" r:id="rId29"/>
    <p:sldId id="278" r:id="rId30"/>
    <p:sldId id="279" r:id="rId31"/>
    <p:sldId id="280" r:id="rId32"/>
    <p:sldId id="281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4" r:id="rId42"/>
    <p:sldId id="299" r:id="rId43"/>
    <p:sldId id="29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8T22:53:12.8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17,'1237'0,"-1071"-17,-107 17,-42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5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64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55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485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60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62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5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63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1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9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1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1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4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6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85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55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E59D208-8C3B-44C3-9E74-BF7292DDF338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4D7AD24-7351-4F83-8F62-9DC755C3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760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xpnsec.com/exploring-cobalt-strikes-externalc2-framework/" TargetMode="External"/><Relationship Id="rId2" Type="http://schemas.openxmlformats.org/officeDocument/2006/relationships/hyperlink" Target="https://hstechdocs.helpsystems.com/manuals/cobaltstrike/current/userguide/content/externalc2spec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ruteratel.com/research/feature-update/2021/01/30/OBJEXEC/" TargetMode="External"/><Relationship Id="rId4" Type="http://schemas.openxmlformats.org/officeDocument/2006/relationships/hyperlink" Target="https://github.com/boku7/azureOutlookC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4992-565C-4C14-B7B0-1CB26024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029" y="609601"/>
            <a:ext cx="10082150" cy="3200400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CobaltStrike External C2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via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Microsoft Teams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9E906-117D-33FA-C0E2-EFD2D2DB5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218" y="3598339"/>
            <a:ext cx="9688509" cy="2161193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Leveraging Microsoft Graph API For CobaltStrike Beacon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30945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0C2D-FA06-64A4-7064-99B3B39F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VS External Illustrated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17CD0-0B90-698A-8D48-73FA18EDE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23" y="2084120"/>
            <a:ext cx="5185059" cy="32795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14F68-340E-56D3-C62D-77124E05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503" y="2084120"/>
            <a:ext cx="6517574" cy="3285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94D302-0857-2A84-7F4D-AAD6DDE9CBC8}"/>
              </a:ext>
            </a:extLst>
          </p:cNvPr>
          <p:cNvSpPr txBox="1"/>
          <p:nvPr/>
        </p:nvSpPr>
        <p:spPr>
          <a:xfrm>
            <a:off x="3874933" y="5689468"/>
            <a:ext cx="32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Excuse the MS Paint artwork…</a:t>
            </a:r>
          </a:p>
        </p:txBody>
      </p:sp>
    </p:spTree>
    <p:extLst>
      <p:ext uri="{BB962C8B-B14F-4D97-AF65-F5344CB8AC3E}">
        <p14:creationId xmlns:p14="http://schemas.microsoft.com/office/powerpoint/2010/main" val="169384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A69B-B6D1-446A-2028-178AC673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7229"/>
            <a:ext cx="10353762" cy="970450"/>
          </a:xfrm>
        </p:spPr>
        <p:txBody>
          <a:bodyPr/>
          <a:lstStyle/>
          <a:p>
            <a:r>
              <a:rPr lang="en-US" dirty="0"/>
              <a:t>Third Party App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FBD89-37B3-9BD6-6534-CB73C7C5C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207679"/>
            <a:ext cx="10353762" cy="4058751"/>
          </a:xfrm>
        </p:spPr>
        <p:txBody>
          <a:bodyPr/>
          <a:lstStyle/>
          <a:p>
            <a:r>
              <a:rPr lang="en-US" dirty="0"/>
              <a:t>What are the requirements of a third-party app to be a good fit for External C2?</a:t>
            </a:r>
          </a:p>
          <a:p>
            <a:pPr lvl="1"/>
            <a:r>
              <a:rPr lang="en-US" dirty="0"/>
              <a:t>Receive transmissions from server/implant and be able to differentiate between them</a:t>
            </a:r>
          </a:p>
          <a:p>
            <a:pPr lvl="1"/>
            <a:r>
              <a:rPr lang="en-US" dirty="0"/>
              <a:t>Handle multiple simultaneous Beacon connections</a:t>
            </a:r>
          </a:p>
          <a:p>
            <a:pPr lvl="1"/>
            <a:r>
              <a:rPr lang="en-US" dirty="0"/>
              <a:t>Capable of transmitting large quantities of data (file upload/download, large command output)</a:t>
            </a:r>
          </a:p>
          <a:p>
            <a:pPr lvl="1"/>
            <a:r>
              <a:rPr lang="en-US" dirty="0"/>
              <a:t>Require some kind of authentication / prevent unwanted access to our instance of app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028A35-DD92-A58E-E591-8496FB84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558" y="3583543"/>
            <a:ext cx="6832883" cy="287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09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7CCD-76DF-ACA5-C97A-F9D240C1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Structure in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178EB-1B80-460A-B43D-3141C884C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6" y="1768075"/>
            <a:ext cx="4085717" cy="4058751"/>
          </a:xfrm>
        </p:spPr>
        <p:txBody>
          <a:bodyPr/>
          <a:lstStyle/>
          <a:p>
            <a:r>
              <a:rPr lang="en-US" dirty="0"/>
              <a:t>Microsoft Teams Instance</a:t>
            </a:r>
          </a:p>
          <a:p>
            <a:pPr lvl="1"/>
            <a:r>
              <a:rPr lang="en-US" dirty="0"/>
              <a:t>Team A – Mark 8 Project Team</a:t>
            </a:r>
          </a:p>
          <a:p>
            <a:pPr lvl="1"/>
            <a:r>
              <a:rPr lang="en-US" dirty="0"/>
              <a:t>Team B – U.S. Sales</a:t>
            </a:r>
          </a:p>
          <a:p>
            <a:pPr lvl="1"/>
            <a:r>
              <a:rPr lang="en-US" dirty="0"/>
              <a:t>Team C – Retail</a:t>
            </a:r>
          </a:p>
          <a:p>
            <a:pPr lvl="2"/>
            <a:r>
              <a:rPr lang="en-US" dirty="0"/>
              <a:t>Channel 1 – General </a:t>
            </a:r>
          </a:p>
          <a:p>
            <a:pPr lvl="2"/>
            <a:r>
              <a:rPr lang="en-US" dirty="0"/>
              <a:t>Channel 2 – Store A</a:t>
            </a:r>
          </a:p>
          <a:p>
            <a:pPr lvl="3"/>
            <a:r>
              <a:rPr lang="en-US" dirty="0"/>
              <a:t>Message 1 – From User 1</a:t>
            </a:r>
          </a:p>
          <a:p>
            <a:pPr lvl="3"/>
            <a:r>
              <a:rPr lang="en-US" dirty="0"/>
              <a:t>Message 2 – From User 2</a:t>
            </a:r>
          </a:p>
          <a:p>
            <a:pPr lvl="3"/>
            <a:r>
              <a:rPr lang="en-US" dirty="0"/>
              <a:t>etc </a:t>
            </a:r>
          </a:p>
          <a:p>
            <a:pPr lvl="2"/>
            <a:r>
              <a:rPr lang="en-US" dirty="0"/>
              <a:t>Channel 3 – Store 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35E9F9-E9B8-95DC-DF82-1B9F83FBB6AD}"/>
              </a:ext>
            </a:extLst>
          </p:cNvPr>
          <p:cNvSpPr txBox="1">
            <a:spLocks/>
          </p:cNvSpPr>
          <p:nvPr/>
        </p:nvSpPr>
        <p:spPr>
          <a:xfrm>
            <a:off x="5240372" y="1768075"/>
            <a:ext cx="6542534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does Teams organize data?</a:t>
            </a:r>
          </a:p>
          <a:p>
            <a:r>
              <a:rPr lang="en-US" dirty="0"/>
              <a:t>How can our Beacon model fit into the Teams data structure?</a:t>
            </a:r>
          </a:p>
          <a:p>
            <a:r>
              <a:rPr lang="en-US" dirty="0"/>
              <a:t>Team level – An operation / target environment</a:t>
            </a:r>
          </a:p>
          <a:p>
            <a:r>
              <a:rPr lang="en-US" dirty="0"/>
              <a:t>Channel level – A Beacon</a:t>
            </a:r>
          </a:p>
          <a:p>
            <a:r>
              <a:rPr lang="en-US" dirty="0"/>
              <a:t>Message level – A check-in from server/implant</a:t>
            </a:r>
          </a:p>
          <a:p>
            <a:endParaRPr lang="en-US" dirty="0"/>
          </a:p>
          <a:p>
            <a:r>
              <a:rPr lang="en-US" dirty="0"/>
              <a:t>Can have many channels per team</a:t>
            </a:r>
          </a:p>
          <a:p>
            <a:r>
              <a:rPr lang="en-US" dirty="0"/>
              <a:t>Can send a lot of messages in each channel </a:t>
            </a:r>
          </a:p>
        </p:txBody>
      </p:sp>
    </p:spTree>
    <p:extLst>
      <p:ext uri="{BB962C8B-B14F-4D97-AF65-F5344CB8AC3E}">
        <p14:creationId xmlns:p14="http://schemas.microsoft.com/office/powerpoint/2010/main" val="228384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8331-0FE1-0940-E5BB-1BDDACFBB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7403"/>
            <a:ext cx="10353762" cy="970450"/>
          </a:xfrm>
        </p:spPr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F6494-C911-42A2-6550-A3F8B278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7853"/>
            <a:ext cx="10353762" cy="5392744"/>
          </a:xfrm>
        </p:spPr>
        <p:txBody>
          <a:bodyPr/>
          <a:lstStyle/>
          <a:p>
            <a:r>
              <a:rPr lang="en-US" dirty="0"/>
              <a:t>We need an attacker-owned/controlled AAD tenant</a:t>
            </a:r>
          </a:p>
          <a:p>
            <a:pPr lvl="1"/>
            <a:r>
              <a:rPr lang="en-US" dirty="0"/>
              <a:t>Will need a plan that includes O365 or M365 access in order to use Teams</a:t>
            </a:r>
          </a:p>
          <a:p>
            <a:pPr lvl="2"/>
            <a:r>
              <a:rPr lang="en-US" dirty="0"/>
              <a:t>Microsoft plans are horribly complex/confusing… do the research into what features you actually need</a:t>
            </a:r>
          </a:p>
          <a:p>
            <a:pPr lvl="1"/>
            <a:r>
              <a:rPr lang="en-US" dirty="0"/>
              <a:t>Implant will be sending Teams messages AS someone; need to make/use user accounts</a:t>
            </a:r>
          </a:p>
          <a:p>
            <a:pPr lvl="1"/>
            <a:r>
              <a:rPr lang="en-US" dirty="0"/>
              <a:t>Need to create an Enterprise Application to utilize Graph API and send requests</a:t>
            </a:r>
          </a:p>
          <a:p>
            <a:pPr lvl="2"/>
            <a:r>
              <a:rPr lang="en-US" dirty="0"/>
              <a:t>Have to grant appropriate rights to App in order for it to use certain API’s</a:t>
            </a:r>
          </a:p>
          <a:p>
            <a:pPr lvl="2"/>
            <a:r>
              <a:rPr lang="en-US" dirty="0"/>
              <a:t>learn.microsoft.com has fantastic documentation on Graph API </a:t>
            </a:r>
          </a:p>
          <a:p>
            <a:pPr lvl="1"/>
            <a:r>
              <a:rPr lang="en-US" dirty="0"/>
              <a:t>Lots of little settings to tweak and configure.  Microsoft documentation makes it all possible, just takes some googling and some work.</a:t>
            </a:r>
          </a:p>
          <a:p>
            <a:r>
              <a:rPr lang="en-US" dirty="0"/>
              <a:t>External C2 requires a pretty extensive commitment; hard to automate components of the infrastructure setup</a:t>
            </a:r>
          </a:p>
          <a:p>
            <a:pPr lvl="1"/>
            <a:r>
              <a:rPr lang="en-US" dirty="0"/>
              <a:t>Creating Tenant, retrieving data that goes into Server / Implant</a:t>
            </a:r>
          </a:p>
          <a:p>
            <a:pPr lvl="1"/>
            <a:r>
              <a:rPr lang="en-US" dirty="0"/>
              <a:t>Even more if you want to go non-</a:t>
            </a:r>
            <a:r>
              <a:rPr lang="en-US" dirty="0" err="1"/>
              <a:t>attrib</a:t>
            </a:r>
            <a:r>
              <a:rPr lang="en-US" dirty="0"/>
              <a:t> and bounce all traffic from attacker through other cloud infra before it touches Microsoft…</a:t>
            </a:r>
          </a:p>
        </p:txBody>
      </p:sp>
    </p:spTree>
    <p:extLst>
      <p:ext uri="{BB962C8B-B14F-4D97-AF65-F5344CB8AC3E}">
        <p14:creationId xmlns:p14="http://schemas.microsoft.com/office/powerpoint/2010/main" val="167901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585D-7B24-234F-AC96-C912118F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29590"/>
            <a:ext cx="10353762" cy="970450"/>
          </a:xfrm>
        </p:spPr>
        <p:txBody>
          <a:bodyPr/>
          <a:lstStyle/>
          <a:p>
            <a:r>
              <a:rPr lang="en-US" dirty="0"/>
              <a:t>Application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5F76-CC41-E353-E4A4-DD5BB81D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95" y="1431609"/>
            <a:ext cx="5438435" cy="503697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F998E4-3778-75CC-8FB6-5DEE864E8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7472" y="1431609"/>
            <a:ext cx="5427785" cy="50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3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8152-9BBB-4BC2-FF5F-2B21F59E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Implant and Server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7950E-60B6-9FFA-5931-892BA2A89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68" y="1655260"/>
            <a:ext cx="5302331" cy="4058751"/>
          </a:xfrm>
        </p:spPr>
        <p:txBody>
          <a:bodyPr>
            <a:normAutofit lnSpcReduction="10000"/>
          </a:bodyPr>
          <a:lstStyle/>
          <a:p>
            <a:pPr marL="36900" indent="0" algn="ctr">
              <a:buNone/>
            </a:pPr>
            <a:r>
              <a:rPr lang="en-US" u="sng" dirty="0"/>
              <a:t>Server</a:t>
            </a:r>
          </a:p>
          <a:p>
            <a:r>
              <a:rPr lang="en-US" dirty="0"/>
              <a:t>Runs on attacker TS box</a:t>
            </a:r>
          </a:p>
          <a:p>
            <a:r>
              <a:rPr lang="en-US" dirty="0"/>
              <a:t>Python3 - Easy to write, no env restrictions</a:t>
            </a:r>
          </a:p>
          <a:p>
            <a:r>
              <a:rPr lang="en-US" dirty="0"/>
              <a:t>Interpreter/handler between Teams and TS</a:t>
            </a:r>
          </a:p>
          <a:p>
            <a:pPr lvl="1"/>
            <a:r>
              <a:rPr lang="en-US" dirty="0"/>
              <a:t>Authenticate to Teams</a:t>
            </a:r>
          </a:p>
          <a:p>
            <a:pPr lvl="1"/>
            <a:r>
              <a:rPr lang="en-US" dirty="0"/>
              <a:t>Retrieve messages from Teams</a:t>
            </a:r>
          </a:p>
          <a:p>
            <a:pPr lvl="1"/>
            <a:r>
              <a:rPr lang="en-US" dirty="0"/>
              <a:t>Parse messages</a:t>
            </a:r>
          </a:p>
          <a:p>
            <a:pPr lvl="1"/>
            <a:r>
              <a:rPr lang="en-US" dirty="0"/>
              <a:t>Send data to TS -&gt; receive response from TS</a:t>
            </a:r>
          </a:p>
          <a:p>
            <a:pPr lvl="1"/>
            <a:r>
              <a:rPr lang="en-US" dirty="0"/>
              <a:t>Format TS data into Teams messages</a:t>
            </a:r>
          </a:p>
          <a:p>
            <a:pPr lvl="1"/>
            <a:r>
              <a:rPr lang="en-US" dirty="0"/>
              <a:t>Send TS response to Teams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BF20AD-D873-8433-1DA7-2FF96731C0A1}"/>
              </a:ext>
            </a:extLst>
          </p:cNvPr>
          <p:cNvSpPr txBox="1">
            <a:spLocks/>
          </p:cNvSpPr>
          <p:nvPr/>
        </p:nvSpPr>
        <p:spPr>
          <a:xfrm>
            <a:off x="5664530" y="1655259"/>
            <a:ext cx="621673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u="sng" dirty="0"/>
              <a:t>Implant</a:t>
            </a:r>
          </a:p>
          <a:p>
            <a:r>
              <a:rPr lang="en-US" dirty="0"/>
              <a:t>Runs on victim machine</a:t>
            </a:r>
          </a:p>
          <a:p>
            <a:r>
              <a:rPr lang="en-US" dirty="0"/>
              <a:t>C - utilizes </a:t>
            </a:r>
            <a:r>
              <a:rPr lang="en-US" dirty="0" err="1"/>
              <a:t>WinApi</a:t>
            </a:r>
            <a:r>
              <a:rPr lang="en-US" dirty="0"/>
              <a:t>, standard malware language</a:t>
            </a:r>
          </a:p>
          <a:p>
            <a:r>
              <a:rPr lang="en-US" dirty="0"/>
              <a:t>Interpreter/handler between Teams and Beacon</a:t>
            </a:r>
          </a:p>
          <a:p>
            <a:pPr lvl="1"/>
            <a:r>
              <a:rPr lang="en-US" dirty="0"/>
              <a:t>Authenticate to Teams</a:t>
            </a:r>
          </a:p>
          <a:p>
            <a:pPr lvl="1"/>
            <a:r>
              <a:rPr lang="en-US" dirty="0"/>
              <a:t>Retrieve messages from Teams</a:t>
            </a:r>
          </a:p>
          <a:p>
            <a:pPr lvl="1"/>
            <a:r>
              <a:rPr lang="en-US" dirty="0"/>
              <a:t>Parse messages</a:t>
            </a:r>
          </a:p>
          <a:p>
            <a:pPr lvl="1"/>
            <a:r>
              <a:rPr lang="en-US" dirty="0"/>
              <a:t>Send data to Beacon -&gt; receive response from Beacon</a:t>
            </a:r>
          </a:p>
          <a:p>
            <a:pPr lvl="1"/>
            <a:r>
              <a:rPr lang="en-US" dirty="0"/>
              <a:t>Format Beacon data into Teams messages</a:t>
            </a:r>
          </a:p>
          <a:p>
            <a:pPr lvl="1"/>
            <a:r>
              <a:rPr lang="en-US" dirty="0"/>
              <a:t>Send Beacon response to Teams </a:t>
            </a:r>
          </a:p>
        </p:txBody>
      </p:sp>
    </p:spTree>
    <p:extLst>
      <p:ext uri="{BB962C8B-B14F-4D97-AF65-F5344CB8AC3E}">
        <p14:creationId xmlns:p14="http://schemas.microsoft.com/office/powerpoint/2010/main" val="62796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8119-49EE-E14B-57DF-44D17017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A27E8-57BF-8C2B-CDD5-C091AFE7A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732449"/>
            <a:ext cx="10519412" cy="4876169"/>
          </a:xfrm>
        </p:spPr>
        <p:txBody>
          <a:bodyPr/>
          <a:lstStyle/>
          <a:p>
            <a:r>
              <a:rPr lang="en-US" dirty="0"/>
              <a:t>How do Server / Implant authenticate and send messages to Teams?</a:t>
            </a:r>
          </a:p>
          <a:p>
            <a:r>
              <a:rPr lang="en-US" dirty="0"/>
              <a:t>Graph API utilizes OAuth 2.0</a:t>
            </a:r>
          </a:p>
          <a:p>
            <a:r>
              <a:rPr lang="en-US" dirty="0"/>
              <a:t>User authenticates to AAD and receives an Access token</a:t>
            </a:r>
          </a:p>
          <a:p>
            <a:pPr lvl="1"/>
            <a:r>
              <a:rPr lang="en-US" dirty="0"/>
              <a:t>Access tokens are short-lived (~1 hour)</a:t>
            </a:r>
          </a:p>
          <a:p>
            <a:pPr lvl="1"/>
            <a:r>
              <a:rPr lang="en-US" dirty="0"/>
              <a:t>Access token is required to send/retrieve data from Teams</a:t>
            </a:r>
          </a:p>
          <a:p>
            <a:r>
              <a:rPr lang="en-US" dirty="0"/>
              <a:t>User can also request a Refresh token</a:t>
            </a:r>
          </a:p>
          <a:p>
            <a:pPr lvl="1"/>
            <a:r>
              <a:rPr lang="en-US" dirty="0"/>
              <a:t>Refresh tokens are long-lived (~90 days)</a:t>
            </a:r>
          </a:p>
          <a:p>
            <a:pPr lvl="1"/>
            <a:r>
              <a:rPr lang="en-US" dirty="0"/>
              <a:t>Refresh token can be used to request new Access token</a:t>
            </a:r>
          </a:p>
          <a:p>
            <a:r>
              <a:rPr lang="en-US" dirty="0"/>
              <a:t>Embed Refresh token in Server / Implant</a:t>
            </a:r>
          </a:p>
          <a:p>
            <a:pPr lvl="1"/>
            <a:r>
              <a:rPr lang="en-US" dirty="0"/>
              <a:t>On runtime, fetch new Access token using Refresh token</a:t>
            </a:r>
          </a:p>
          <a:p>
            <a:pPr lvl="1"/>
            <a:r>
              <a:rPr lang="en-US" dirty="0"/>
              <a:t>Every x minutes (before Access token expires), request new Access token -&gt; repeat</a:t>
            </a:r>
          </a:p>
        </p:txBody>
      </p:sp>
    </p:spTree>
    <p:extLst>
      <p:ext uri="{BB962C8B-B14F-4D97-AF65-F5344CB8AC3E}">
        <p14:creationId xmlns:p14="http://schemas.microsoft.com/office/powerpoint/2010/main" val="357700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F9B4-AB96-203B-752A-FDA32C72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Implant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1386A-B1CC-8341-A437-9A165AD61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11795"/>
          </a:xfrm>
        </p:spPr>
        <p:txBody>
          <a:bodyPr>
            <a:normAutofit/>
          </a:bodyPr>
          <a:lstStyle/>
          <a:p>
            <a:r>
              <a:rPr lang="en-US" dirty="0"/>
              <a:t>Implant has to have several pieces of sensitive information hard-coded into it to function:</a:t>
            </a:r>
          </a:p>
          <a:p>
            <a:pPr lvl="1"/>
            <a:r>
              <a:rPr lang="en-US" b="1" dirty="0"/>
              <a:t>AAD Tenant ID</a:t>
            </a:r>
          </a:p>
          <a:p>
            <a:pPr lvl="1"/>
            <a:r>
              <a:rPr lang="en-US" dirty="0"/>
              <a:t>Enterprise Application ID</a:t>
            </a:r>
          </a:p>
          <a:p>
            <a:pPr lvl="1"/>
            <a:r>
              <a:rPr lang="en-US" dirty="0"/>
              <a:t>User ID’s </a:t>
            </a:r>
          </a:p>
          <a:p>
            <a:pPr lvl="1"/>
            <a:r>
              <a:rPr lang="en-US" b="1" dirty="0"/>
              <a:t>User Refresh token’s</a:t>
            </a:r>
          </a:p>
          <a:p>
            <a:r>
              <a:rPr lang="en-US" b="1" dirty="0"/>
              <a:t>If a competent person got a sample of the Implant they could authenticate to and access your AAD Tenant resources!*</a:t>
            </a:r>
          </a:p>
          <a:p>
            <a:pPr lvl="1"/>
            <a:r>
              <a:rPr lang="en-US" dirty="0"/>
              <a:t>*Depending on your configuration… what permissions are granted to the “user” whose token they have? </a:t>
            </a:r>
          </a:p>
          <a:p>
            <a:pPr lvl="1"/>
            <a:r>
              <a:rPr lang="en-US" dirty="0"/>
              <a:t>Some time should be spent exploring AAD and permissions; ironically least-privilege applies to attackers too! </a:t>
            </a:r>
          </a:p>
          <a:p>
            <a:pPr lvl="1"/>
            <a:r>
              <a:rPr lang="en-US" dirty="0"/>
              <a:t>Take-down requests to Microsoft…</a:t>
            </a:r>
          </a:p>
        </p:txBody>
      </p:sp>
    </p:spTree>
    <p:extLst>
      <p:ext uri="{BB962C8B-B14F-4D97-AF65-F5344CB8AC3E}">
        <p14:creationId xmlns:p14="http://schemas.microsoft.com/office/powerpoint/2010/main" val="182234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61EA-3DED-9599-3625-AB97A9A8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0"/>
            <a:ext cx="10353762" cy="970450"/>
          </a:xfrm>
        </p:spPr>
        <p:txBody>
          <a:bodyPr/>
          <a:lstStyle/>
          <a:p>
            <a:r>
              <a:rPr lang="en-US" dirty="0"/>
              <a:t>Communications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FED0-ACC1-E80C-4864-9AFB8C280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955964"/>
            <a:ext cx="10711543" cy="5761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Asynchronous comms; both implant AND server reach out to Teams to “talk”</a:t>
            </a:r>
          </a:p>
          <a:p>
            <a:r>
              <a:rPr lang="en-US" dirty="0"/>
              <a:t>What do normal CS requests/responses look like?</a:t>
            </a:r>
          </a:p>
          <a:p>
            <a:pPr lvl="1"/>
            <a:r>
              <a:rPr lang="en-US" dirty="0"/>
              <a:t>First check-in from Beacon sends metadata about compromised host</a:t>
            </a:r>
          </a:p>
          <a:p>
            <a:pPr lvl="1"/>
            <a:r>
              <a:rPr lang="en-US" dirty="0"/>
              <a:t>Server no tasking / Beacon no data -&gt; transmit null byte (0x00)</a:t>
            </a:r>
          </a:p>
          <a:p>
            <a:pPr lvl="2"/>
            <a:r>
              <a:rPr lang="en-US" dirty="0"/>
              <a:t>Heartbeat message: “Hey I’m alive”</a:t>
            </a:r>
          </a:p>
          <a:p>
            <a:pPr lvl="1"/>
            <a:r>
              <a:rPr lang="en-US" dirty="0"/>
              <a:t>Tasks / output AES encrypted</a:t>
            </a:r>
          </a:p>
          <a:p>
            <a:r>
              <a:rPr lang="en-US" dirty="0"/>
              <a:t>External C2</a:t>
            </a:r>
          </a:p>
          <a:p>
            <a:pPr lvl="1"/>
            <a:r>
              <a:rPr lang="en-US" dirty="0"/>
              <a:t>Python server initiates new connection to TS via TCP</a:t>
            </a:r>
          </a:p>
          <a:p>
            <a:pPr lvl="1"/>
            <a:r>
              <a:rPr lang="en-US" dirty="0"/>
              <a:t>TS sends SMB shellcode to Python server</a:t>
            </a:r>
          </a:p>
          <a:p>
            <a:pPr lvl="1"/>
            <a:r>
              <a:rPr lang="en-US" dirty="0"/>
              <a:t>Python server formats shellcode and sends to Teams</a:t>
            </a:r>
          </a:p>
          <a:p>
            <a:pPr lvl="1"/>
            <a:r>
              <a:rPr lang="en-US" dirty="0"/>
              <a:t>Implant checks Teams, finds shellcode, downloads it</a:t>
            </a:r>
          </a:p>
          <a:p>
            <a:pPr lvl="1"/>
            <a:r>
              <a:rPr lang="en-US" dirty="0"/>
              <a:t>Implant parses Teams messages, runs shellcode, connects to Beacon via SMB</a:t>
            </a:r>
          </a:p>
          <a:p>
            <a:pPr lvl="1"/>
            <a:r>
              <a:rPr lang="en-US" dirty="0"/>
              <a:t>Implant retrieves metadata from Beacon, formats it and sends to Teams</a:t>
            </a:r>
          </a:p>
          <a:p>
            <a:pPr lvl="1"/>
            <a:r>
              <a:rPr lang="en-US" dirty="0"/>
              <a:t>Python server checks Teams, finds metadata, downloads it, passes to TS, etc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2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EEAB-8E42-90E4-A4E0-9918B4CD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9901"/>
            <a:ext cx="10353762" cy="970450"/>
          </a:xfrm>
        </p:spPr>
        <p:txBody>
          <a:bodyPr/>
          <a:lstStyle/>
          <a:p>
            <a:r>
              <a:rPr lang="en-US" dirty="0"/>
              <a:t>Communications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8D77-7528-49C5-5AA2-628CAC328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395" y="1275249"/>
            <a:ext cx="10753106" cy="1652019"/>
          </a:xfrm>
        </p:spPr>
        <p:txBody>
          <a:bodyPr/>
          <a:lstStyle/>
          <a:p>
            <a:r>
              <a:rPr lang="en-US" dirty="0"/>
              <a:t>How does Python server know to initiate new TS connection, fetch SC? Where to send data?</a:t>
            </a:r>
          </a:p>
          <a:p>
            <a:pPr lvl="1"/>
            <a:r>
              <a:rPr lang="en-US" dirty="0"/>
              <a:t>Implant executes -&gt; create new channel in Teams</a:t>
            </a:r>
          </a:p>
          <a:p>
            <a:pPr lvl="1"/>
            <a:r>
              <a:rPr lang="en-US" dirty="0"/>
              <a:t>Python server runs continuously, fetching list of channels in Teams</a:t>
            </a:r>
          </a:p>
          <a:p>
            <a:pPr lvl="2"/>
            <a:r>
              <a:rPr lang="en-US" dirty="0"/>
              <a:t>New channel = new implant, initiate new connection to TS + fork process to handle that channel 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C04F1-17DA-65B5-E1B6-3A304E4B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1" y="2984507"/>
            <a:ext cx="7049984" cy="35480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DC62E6-D256-0AD9-0C98-71F12B3BB595}"/>
              </a:ext>
            </a:extLst>
          </p:cNvPr>
          <p:cNvSpPr txBox="1">
            <a:spLocks/>
          </p:cNvSpPr>
          <p:nvPr/>
        </p:nvSpPr>
        <p:spPr>
          <a:xfrm>
            <a:off x="7298376" y="2984507"/>
            <a:ext cx="4666013" cy="35480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94100" indent="-457200">
              <a:buFont typeface="+mj-lt"/>
              <a:buAutoNum type="arabicPeriod"/>
            </a:pPr>
            <a:r>
              <a:rPr lang="en-US" dirty="0"/>
              <a:t>Implant Executes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Creates new channel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Server sees channel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New TS connection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Receives shellcode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Server sends shellcode to Teams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Implant reads shellcode from Teams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Implant spawns Beacon</a:t>
            </a:r>
          </a:p>
        </p:txBody>
      </p:sp>
    </p:spTree>
    <p:extLst>
      <p:ext uri="{BB962C8B-B14F-4D97-AF65-F5344CB8AC3E}">
        <p14:creationId xmlns:p14="http://schemas.microsoft.com/office/powerpoint/2010/main" val="146297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40F3-45FC-B442-C4FB-C4B48DF8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WHOAMI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04FD-2217-386A-2008-1C4484BE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55" y="1580050"/>
            <a:ext cx="6757665" cy="4745541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Alex Reid</a:t>
            </a:r>
          </a:p>
          <a:p>
            <a:r>
              <a:rPr lang="en-US" sz="2800" dirty="0"/>
              <a:t>OSCP, OSEP, RTJC</a:t>
            </a:r>
          </a:p>
          <a:p>
            <a:r>
              <a:rPr lang="en-US" sz="2800"/>
              <a:t>Red Teamer </a:t>
            </a:r>
            <a:r>
              <a:rPr lang="en-US" sz="2800" dirty="0"/>
              <a:t>and Tool Developer</a:t>
            </a:r>
          </a:p>
          <a:p>
            <a:endParaRPr lang="en-US" sz="2800" dirty="0"/>
          </a:p>
          <a:p>
            <a:r>
              <a:rPr lang="en-US" dirty="0"/>
              <a:t>~2.5 years in cyber / red teaming / development</a:t>
            </a:r>
          </a:p>
          <a:p>
            <a:endParaRPr lang="en-US" dirty="0"/>
          </a:p>
          <a:p>
            <a:r>
              <a:rPr lang="en-US" dirty="0"/>
              <a:t>2x contributor to CobaltStrike Community Kit</a:t>
            </a:r>
          </a:p>
          <a:p>
            <a:endParaRPr lang="en-US" dirty="0"/>
          </a:p>
          <a:p>
            <a:r>
              <a:rPr lang="en-US" dirty="0"/>
              <a:t>Interested in Windows malware development and exploitation</a:t>
            </a:r>
          </a:p>
          <a:p>
            <a:endParaRPr lang="en-US" dirty="0"/>
          </a:p>
          <a:p>
            <a:r>
              <a:rPr lang="en-US" dirty="0"/>
              <a:t>Primarily develop in C, work in Python3 / Powershell when the opportunity arises</a:t>
            </a:r>
          </a:p>
          <a:p>
            <a:endParaRPr lang="en-US" dirty="0"/>
          </a:p>
          <a:p>
            <a:r>
              <a:rPr lang="en-US" dirty="0"/>
              <a:t>GitHub: https://github.com/Octoberfest7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D5CC820-BBFB-3416-FED6-4E77A843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57" y="1686539"/>
            <a:ext cx="3695700" cy="36957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12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CE60-53A4-572E-D587-FDD1F34B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4587"/>
            <a:ext cx="10353762" cy="970450"/>
          </a:xfrm>
        </p:spPr>
        <p:txBody>
          <a:bodyPr/>
          <a:lstStyle/>
          <a:p>
            <a:r>
              <a:rPr lang="en-US" dirty="0"/>
              <a:t>Communications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17961-312A-09ED-9E0C-202444743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973777"/>
            <a:ext cx="10353762" cy="5795158"/>
          </a:xfrm>
        </p:spPr>
        <p:txBody>
          <a:bodyPr/>
          <a:lstStyle/>
          <a:p>
            <a:r>
              <a:rPr lang="en-US" dirty="0"/>
              <a:t>How is data actually sent?</a:t>
            </a:r>
          </a:p>
          <a:p>
            <a:pPr lvl="1"/>
            <a:r>
              <a:rPr lang="en-US" dirty="0"/>
              <a:t>Each time TS / Beacon transmits, Server / Implant sends a Teams message</a:t>
            </a:r>
          </a:p>
          <a:p>
            <a:pPr lvl="1"/>
            <a:r>
              <a:rPr lang="en-US" dirty="0"/>
              <a:t>TS /Beacon data has to be encoded somehow, need a text representation of data -&gt; Base64</a:t>
            </a:r>
          </a:p>
          <a:p>
            <a:r>
              <a:rPr lang="en-US" dirty="0"/>
              <a:t>How do Server / Implant know whether a message should be processed?</a:t>
            </a:r>
          </a:p>
          <a:p>
            <a:pPr lvl="1"/>
            <a:r>
              <a:rPr lang="en-US" dirty="0"/>
              <a:t>Server / Implant each contain unique user-id’s; send messages as these users</a:t>
            </a:r>
          </a:p>
          <a:p>
            <a:pPr lvl="1"/>
            <a:r>
              <a:rPr lang="en-US" dirty="0"/>
              <a:t>Fetch last message -&gt; Does the user-id match mine? If so, sleep.  If not, it’s the other guy, get it</a:t>
            </a:r>
          </a:p>
          <a:p>
            <a:r>
              <a:rPr lang="en-US" dirty="0"/>
              <a:t>Teams message format / restrictions</a:t>
            </a:r>
          </a:p>
          <a:p>
            <a:pPr lvl="1"/>
            <a:r>
              <a:rPr lang="en-US" dirty="0"/>
              <a:t>Can only fit ~16K bytes in each Teams message</a:t>
            </a:r>
          </a:p>
          <a:p>
            <a:pPr lvl="1"/>
            <a:r>
              <a:rPr lang="en-US" dirty="0"/>
              <a:t>What if TS / Beacon has 250K in data to send?</a:t>
            </a:r>
          </a:p>
          <a:p>
            <a:pPr lvl="2"/>
            <a:r>
              <a:rPr lang="en-US" dirty="0"/>
              <a:t>Need multiple messages…</a:t>
            </a:r>
          </a:p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When TS / Beacon transmits, send a Teams message</a:t>
            </a:r>
          </a:p>
          <a:p>
            <a:pPr lvl="2"/>
            <a:r>
              <a:rPr lang="en-US" dirty="0"/>
              <a:t>Any actual Data is sent as replies to TS’s / Beacon’s own message </a:t>
            </a:r>
          </a:p>
          <a:p>
            <a:pPr lvl="2"/>
            <a:r>
              <a:rPr lang="en-US" dirty="0"/>
              <a:t>250K/16K = number of replies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38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FB72-A77D-A665-7EDA-F58E8672F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4275"/>
            <a:ext cx="10353762" cy="970450"/>
          </a:xfrm>
        </p:spPr>
        <p:txBody>
          <a:bodyPr/>
          <a:lstStyle/>
          <a:p>
            <a:r>
              <a:rPr lang="en-US" dirty="0"/>
              <a:t>Communications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3EF80-5FC1-DA65-D747-BD7A3ED9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37" y="1134725"/>
            <a:ext cx="4465792" cy="5200761"/>
          </a:xfrm>
        </p:spPr>
        <p:txBody>
          <a:bodyPr>
            <a:normAutofit/>
          </a:bodyPr>
          <a:lstStyle/>
          <a:p>
            <a:r>
              <a:rPr lang="en-US" dirty="0"/>
              <a:t>Early implementation -&gt;</a:t>
            </a:r>
          </a:p>
          <a:p>
            <a:r>
              <a:rPr lang="en-US" dirty="0"/>
              <a:t>What’s with the 1’s?</a:t>
            </a:r>
          </a:p>
          <a:p>
            <a:pPr lvl="1"/>
            <a:r>
              <a:rPr lang="en-US" dirty="0"/>
              <a:t>Because each message could have multiple replies, a “checksum” needs to be communicated to the other party.  How many replies are expected? What happens if Implant checks in and grabs data when Server is mid-transmission (only sent 7 / 13 replies)? </a:t>
            </a:r>
          </a:p>
          <a:p>
            <a:r>
              <a:rPr lang="en-US" dirty="0"/>
              <a:t>Server / Implant must only process other parties’ message(s) once all replies are in!</a:t>
            </a:r>
          </a:p>
          <a:p>
            <a:r>
              <a:rPr lang="en-US" dirty="0"/>
              <a:t>AA==?</a:t>
            </a:r>
          </a:p>
          <a:p>
            <a:pPr lvl="1"/>
            <a:r>
              <a:rPr lang="en-US" dirty="0"/>
              <a:t>0x00 in Base64 = Heartbeat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680D1-5EC7-9F4F-04DB-90578096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1" y="1134725"/>
            <a:ext cx="7189032" cy="52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96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A1E5-12D4-D70C-49CE-106F78BB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Tradecraft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17429-A315-775B-740B-5B62D7E24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889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Several issues with early implementation:</a:t>
            </a:r>
          </a:p>
          <a:p>
            <a:pPr lvl="1"/>
            <a:r>
              <a:rPr lang="en-US" dirty="0"/>
              <a:t>Most messages are going to be &lt; 16K in size, means 1 reply</a:t>
            </a:r>
          </a:p>
          <a:p>
            <a:pPr lvl="2"/>
            <a:r>
              <a:rPr lang="en-US" dirty="0"/>
              <a:t>Lots of messages that all say “1”…</a:t>
            </a:r>
          </a:p>
          <a:p>
            <a:pPr lvl="2"/>
            <a:r>
              <a:rPr lang="en-US" dirty="0"/>
              <a:t>Also majority of messages will be Heartbeat, lots of “AA==“…</a:t>
            </a:r>
          </a:p>
          <a:p>
            <a:pPr lvl="1"/>
            <a:r>
              <a:rPr lang="en-US" dirty="0"/>
              <a:t>Very recognizable, easily detected</a:t>
            </a:r>
          </a:p>
          <a:p>
            <a:pPr lvl="2"/>
            <a:r>
              <a:rPr lang="en-US" dirty="0"/>
              <a:t>If(10 + messages in a row with a number as the sole contents of the message)…</a:t>
            </a:r>
          </a:p>
          <a:p>
            <a:pPr lvl="1"/>
            <a:r>
              <a:rPr lang="en-US" dirty="0"/>
              <a:t>Large blobs of Base64</a:t>
            </a:r>
          </a:p>
          <a:p>
            <a:pPr lvl="2"/>
            <a:r>
              <a:rPr lang="en-US" dirty="0"/>
              <a:t> What legitimate use case would see Base64 transmitted in such large quantities via Teams messages?</a:t>
            </a:r>
          </a:p>
          <a:p>
            <a:pPr lvl="1"/>
            <a:r>
              <a:rPr lang="en-US" dirty="0"/>
              <a:t>Solutions?</a:t>
            </a:r>
          </a:p>
          <a:p>
            <a:pPr lvl="2"/>
            <a:r>
              <a:rPr lang="en-US" dirty="0"/>
              <a:t>Break patterns</a:t>
            </a:r>
          </a:p>
          <a:p>
            <a:pPr lvl="2"/>
            <a:r>
              <a:rPr lang="en-US" dirty="0"/>
              <a:t>Add variety to Teams messages</a:t>
            </a:r>
          </a:p>
          <a:p>
            <a:pPr lvl="1"/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69284-C73A-DCDF-BD95-CF9EF1D5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085" y="1494069"/>
            <a:ext cx="3316761" cy="18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2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10DD-57B2-CEA0-F1D9-C4077FE3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8722"/>
            <a:ext cx="10353762" cy="970450"/>
          </a:xfrm>
        </p:spPr>
        <p:txBody>
          <a:bodyPr/>
          <a:lstStyle/>
          <a:p>
            <a:r>
              <a:rPr lang="en-US" dirty="0"/>
              <a:t>Let’s Talk Tradecraft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8C682-B147-6FA2-A67E-1C9A08FB2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68" y="1079173"/>
            <a:ext cx="6542039" cy="4822864"/>
          </a:xfrm>
        </p:spPr>
        <p:txBody>
          <a:bodyPr>
            <a:normAutofit/>
          </a:bodyPr>
          <a:lstStyle/>
          <a:p>
            <a:r>
              <a:rPr lang="en-US" dirty="0"/>
              <a:t>Randomize Teams messages</a:t>
            </a:r>
          </a:p>
          <a:p>
            <a:pPr lvl="1"/>
            <a:r>
              <a:rPr lang="en-US" dirty="0"/>
              <a:t>Implant finds common file across Windows version and uses as dictionary</a:t>
            </a:r>
          </a:p>
          <a:p>
            <a:pPr lvl="1"/>
            <a:r>
              <a:rPr lang="en-US" dirty="0"/>
              <a:t>Server we control, use whatever you want as a dictionary</a:t>
            </a:r>
          </a:p>
          <a:p>
            <a:pPr lvl="1"/>
            <a:r>
              <a:rPr lang="en-US" dirty="0"/>
              <a:t>Messages vary in length and content; unintelligible, but varied. </a:t>
            </a:r>
          </a:p>
          <a:p>
            <a:r>
              <a:rPr lang="en-US" dirty="0"/>
              <a:t>Communicate expected number of replies using specific patterns/characters in message</a:t>
            </a:r>
          </a:p>
          <a:p>
            <a:r>
              <a:rPr lang="en-US" dirty="0"/>
              <a:t>Heartbeat message? Communicated in alternate way, no reply now</a:t>
            </a:r>
          </a:p>
          <a:p>
            <a:r>
              <a:rPr lang="en-US" dirty="0"/>
              <a:t>Add spaces randomly in Base64 data to break into word-sized chunks; space doesn’t occur in Base64 character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B2241-54A9-84B2-D8A3-EABBF4D79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546" y="1079172"/>
            <a:ext cx="4937651" cy="438793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B3E8E3-D6CC-2058-53E2-C9C5F7D442E0}"/>
              </a:ext>
            </a:extLst>
          </p:cNvPr>
          <p:cNvSpPr txBox="1">
            <a:spLocks/>
          </p:cNvSpPr>
          <p:nvPr/>
        </p:nvSpPr>
        <p:spPr>
          <a:xfrm>
            <a:off x="184068" y="5778827"/>
            <a:ext cx="11533129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Rotate users; embed several user-id’s in Server / Implant and rotate who is sending messages</a:t>
            </a:r>
          </a:p>
          <a:p>
            <a:pPr lvl="1"/>
            <a:r>
              <a:rPr lang="en-US" dirty="0"/>
              <a:t>Emulate human behavior;  Would a single user be sending messages 24/7? How about 8 hours shifts? </a:t>
            </a:r>
          </a:p>
        </p:txBody>
      </p:sp>
    </p:spTree>
    <p:extLst>
      <p:ext uri="{BB962C8B-B14F-4D97-AF65-F5344CB8AC3E}">
        <p14:creationId xmlns:p14="http://schemas.microsoft.com/office/powerpoint/2010/main" val="1545590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A265-7227-46D6-40DF-D0420997D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7403"/>
            <a:ext cx="10353762" cy="970450"/>
          </a:xfrm>
        </p:spPr>
        <p:txBody>
          <a:bodyPr/>
          <a:lstStyle/>
          <a:p>
            <a:r>
              <a:rPr lang="en-US" dirty="0"/>
              <a:t>Let’s Talk Tradecraft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3EA5F-0736-1F2E-D0E2-D76D112A7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3" y="1220822"/>
            <a:ext cx="11489377" cy="5497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Scope checks; assume implant will be compromised at some point (VirusTotal)…</a:t>
            </a:r>
          </a:p>
          <a:p>
            <a:r>
              <a:rPr lang="en-US" dirty="0"/>
              <a:t>Initial execution of Implant on target should perform scope checks already, but we want insurance in case those fail somehow</a:t>
            </a:r>
          </a:p>
          <a:p>
            <a:pPr lvl="1"/>
            <a:r>
              <a:rPr lang="en-US" dirty="0"/>
              <a:t>How can we protect our infrastructure / prevent sending CS shellcode out of scope?</a:t>
            </a:r>
          </a:p>
          <a:p>
            <a:r>
              <a:rPr lang="en-US" dirty="0"/>
              <a:t>AAD has controlled access features that can be leveraged…</a:t>
            </a:r>
          </a:p>
          <a:p>
            <a:pPr lvl="1"/>
            <a:r>
              <a:rPr lang="en-US" dirty="0"/>
              <a:t>Restrict “login” (token use) to specific IP’s</a:t>
            </a:r>
          </a:p>
          <a:p>
            <a:pPr lvl="2"/>
            <a:r>
              <a:rPr lang="en-US" dirty="0"/>
              <a:t>Great if you know your entire target IP range in advance, less good with remote work, proxies, etc.</a:t>
            </a:r>
          </a:p>
          <a:p>
            <a:r>
              <a:rPr lang="en-US" dirty="0"/>
              <a:t> Alter Communications Model</a:t>
            </a:r>
          </a:p>
          <a:p>
            <a:pPr lvl="1"/>
            <a:r>
              <a:rPr lang="en-US" dirty="0"/>
              <a:t>Now Implant creates channel AND sends first message- containing target domain pulled from system on run-time</a:t>
            </a:r>
          </a:p>
          <a:p>
            <a:pPr lvl="1"/>
            <a:r>
              <a:rPr lang="en-US" dirty="0"/>
              <a:t>Server now looks for new channels + first message,</a:t>
            </a:r>
          </a:p>
          <a:p>
            <a:pPr marL="450000" lvl="1" indent="0">
              <a:buNone/>
            </a:pPr>
            <a:r>
              <a:rPr lang="en-US" dirty="0"/>
              <a:t>     parses out domain, checks against list ingested by Server</a:t>
            </a:r>
          </a:p>
          <a:p>
            <a:pPr marL="450000" lvl="1" indent="0">
              <a:buNone/>
            </a:pPr>
            <a:r>
              <a:rPr lang="en-US" dirty="0"/>
              <a:t>     (and modifiable while  running). </a:t>
            </a:r>
          </a:p>
          <a:p>
            <a:pPr marL="450000" lvl="1" indent="0">
              <a:buNone/>
            </a:pPr>
            <a:r>
              <a:rPr lang="en-US" dirty="0"/>
              <a:t>     In scope = send shellcode, out of scope = delete channel!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C20D8-C054-4BD8-E158-E405A9A3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17" y="4728198"/>
            <a:ext cx="5302456" cy="16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20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864C-8F51-E700-20DB-70E56C8A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CA8CE-0E3F-900C-300D-8978AB141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487" y="2209623"/>
            <a:ext cx="5097026" cy="2867077"/>
          </a:xfrm>
        </p:spPr>
      </p:pic>
    </p:spTree>
    <p:extLst>
      <p:ext uri="{BB962C8B-B14F-4D97-AF65-F5344CB8AC3E}">
        <p14:creationId xmlns:p14="http://schemas.microsoft.com/office/powerpoint/2010/main" val="4172892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94A7-25A8-19D2-6CEC-CD786DCB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eams_Base_Demo">
            <a:hlinkClick r:id="" action="ppaction://media"/>
            <a:extLst>
              <a:ext uri="{FF2B5EF4-FFF2-40B4-BE49-F238E27FC236}">
                <a16:creationId xmlns:a16="http://schemas.microsoft.com/office/drawing/2014/main" id="{EC21EA53-11D0-F94B-E9B2-1BE57AFA0A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664"/>
          </a:xfrm>
        </p:spPr>
      </p:pic>
    </p:spTree>
    <p:extLst>
      <p:ext uri="{BB962C8B-B14F-4D97-AF65-F5344CB8AC3E}">
        <p14:creationId xmlns:p14="http://schemas.microsoft.com/office/powerpoint/2010/main" val="17430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BA55-8396-80DF-D82A-C6963FE1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4B0D5-D284-B006-DEF1-73F6B1BB8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third-party app will present challenges – none were designed for this!</a:t>
            </a:r>
          </a:p>
          <a:p>
            <a:r>
              <a:rPr lang="en-US" dirty="0"/>
              <a:t>Explore the third-party app in question and get to know the API; what all is possible?</a:t>
            </a:r>
          </a:p>
          <a:p>
            <a:r>
              <a:rPr lang="en-US" dirty="0"/>
              <a:t>Does the API extend to other apps? Could they be leveraged to address problems?</a:t>
            </a:r>
          </a:p>
          <a:p>
            <a:r>
              <a:rPr lang="en-US" dirty="0"/>
              <a:t>Realize that if third-party app changes functionality / API, your External C2 may break!</a:t>
            </a:r>
          </a:p>
          <a:p>
            <a:r>
              <a:rPr lang="en-US" dirty="0"/>
              <a:t>You can communicate key information in various small fields / ways</a:t>
            </a:r>
          </a:p>
          <a:p>
            <a:r>
              <a:rPr lang="en-US" dirty="0"/>
              <a:t>For example, how does Server know which architecture of shellcode to fetch + send?</a:t>
            </a:r>
          </a:p>
          <a:p>
            <a:pPr lvl="1"/>
            <a:r>
              <a:rPr lang="en-US" dirty="0"/>
              <a:t>Architecture ( 86 or 64) is appended to channel name created by implant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431D3-415E-4D73-90C0-752815F8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627" y="5065938"/>
            <a:ext cx="29908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4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8E20-7FDF-D16E-CB4B-15581C73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 – Program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D2730-0B15-553F-9CAC-245DED56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/ Implant must continuously run; extra complications compared to programs that perform function + exit</a:t>
            </a:r>
          </a:p>
          <a:p>
            <a:pPr lvl="1"/>
            <a:r>
              <a:rPr lang="en-US" dirty="0"/>
              <a:t>Error handling related to web requests:</a:t>
            </a:r>
          </a:p>
          <a:p>
            <a:pPr lvl="2"/>
            <a:r>
              <a:rPr lang="en-US" dirty="0"/>
              <a:t>What happens if Attacker or Target loses internet connectivity? Do Server / Implant crash? </a:t>
            </a:r>
          </a:p>
          <a:p>
            <a:pPr lvl="2"/>
            <a:r>
              <a:rPr lang="en-US" dirty="0"/>
              <a:t>What about errors returned from Teams? Internet breaks sometimes, just need to send request again…</a:t>
            </a:r>
          </a:p>
          <a:p>
            <a:r>
              <a:rPr lang="en-US" b="1" dirty="0"/>
              <a:t>Memory management!</a:t>
            </a:r>
          </a:p>
          <a:p>
            <a:pPr lvl="1"/>
            <a:r>
              <a:rPr lang="en-US" dirty="0"/>
              <a:t>Implant is in C, developer is responsible for managing memory and ensuring buffers are freed, handles closed, etc.  A lot going on, a lot of things can be missed!</a:t>
            </a:r>
          </a:p>
          <a:p>
            <a:r>
              <a:rPr lang="en-US" dirty="0"/>
              <a:t>This is in a lot of ways the most legitimate “software engineering” I’ve had to do; with run-and-done programs you can get a way with a lot more</a:t>
            </a:r>
          </a:p>
        </p:txBody>
      </p:sp>
    </p:spTree>
    <p:extLst>
      <p:ext uri="{BB962C8B-B14F-4D97-AF65-F5344CB8AC3E}">
        <p14:creationId xmlns:p14="http://schemas.microsoft.com/office/powerpoint/2010/main" val="1485110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CC9B-C7B7-BD64-C3D1-7012EA4D2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 – Large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E646-8AD3-AE72-758B-8ECC0EA92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10855"/>
          </a:xfrm>
        </p:spPr>
        <p:txBody>
          <a:bodyPr/>
          <a:lstStyle/>
          <a:p>
            <a:r>
              <a:rPr lang="en-US" dirty="0"/>
              <a:t>From earlier, 16Kb per Teams message/reply</a:t>
            </a:r>
          </a:p>
          <a:p>
            <a:pPr lvl="1"/>
            <a:r>
              <a:rPr lang="en-US" dirty="0"/>
              <a:t>Number of replies = total data / 16Kb </a:t>
            </a:r>
          </a:p>
          <a:p>
            <a:r>
              <a:rPr lang="en-US" dirty="0"/>
              <a:t>Graph API: List replies</a:t>
            </a:r>
            <a:r>
              <a:rPr lang="en-US" baseline="30000" dirty="0"/>
              <a:t>7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Used to fetch replies to a specific Teams message</a:t>
            </a:r>
          </a:p>
          <a:p>
            <a:r>
              <a:rPr lang="en-US" dirty="0"/>
              <a:t>Can only fetch the 50 most recent replies to a message…</a:t>
            </a:r>
          </a:p>
          <a:p>
            <a:pPr lvl="1"/>
            <a:r>
              <a:rPr lang="en-US" dirty="0"/>
              <a:t>50 * 16Kb = 800Kb cap on data that can be fetched using current communications model</a:t>
            </a:r>
          </a:p>
          <a:p>
            <a:pPr lvl="1"/>
            <a:r>
              <a:rPr lang="en-US" dirty="0"/>
              <a:t>800Kb is AFTER data transformation- Base64 makes data 1.33x as large, and then adding spaces randomly; more like ~500Kb raw Beacon output</a:t>
            </a:r>
          </a:p>
          <a:p>
            <a:r>
              <a:rPr lang="en-US" dirty="0"/>
              <a:t>This is a giant limitation! </a:t>
            </a:r>
          </a:p>
          <a:p>
            <a:pPr lvl="1"/>
            <a:r>
              <a:rPr lang="en-US" dirty="0"/>
              <a:t>Prohibits using Beacon to download large files from target</a:t>
            </a:r>
          </a:p>
          <a:p>
            <a:pPr lvl="1"/>
            <a:r>
              <a:rPr lang="en-US" dirty="0"/>
              <a:t>Cannot run large commands from TS (e.g. execute-assembly, inline-execute, etc)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88AA0-1895-FD38-B124-4EF1F1946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127" y="1580050"/>
            <a:ext cx="5362031" cy="1837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56B76C-3E7C-3B6B-0216-5A30F05AF1CE}"/>
              </a:ext>
            </a:extLst>
          </p:cNvPr>
          <p:cNvSpPr txBox="1"/>
          <p:nvPr/>
        </p:nvSpPr>
        <p:spPr>
          <a:xfrm>
            <a:off x="991590" y="6358638"/>
            <a:ext cx="10818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https://learn.microsoft.com/en-us/graph/api/chatmessage-list-replies?view=graph-rest-1.0&amp;tabs=http</a:t>
            </a:r>
          </a:p>
        </p:txBody>
      </p:sp>
    </p:spTree>
    <p:extLst>
      <p:ext uri="{BB962C8B-B14F-4D97-AF65-F5344CB8AC3E}">
        <p14:creationId xmlns:p14="http://schemas.microsoft.com/office/powerpoint/2010/main" val="174990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179F-96D3-3CE9-2AE9-FA6BE3BF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External C2?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76FD6-53F8-7A24-C055-AC6E3C80A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0" i="0" dirty="0">
                <a:solidFill>
                  <a:schemeClr val="tx1"/>
                </a:solidFill>
                <a:effectLst/>
              </a:rPr>
              <a:t>External C2 is a specification to allow third-party programs to act as a communication layer for Cobalt Strike’s Beacon payload”</a:t>
            </a:r>
            <a:r>
              <a:rPr lang="en-US" b="0" i="0" baseline="30000" dirty="0">
                <a:solidFill>
                  <a:schemeClr val="tx1"/>
                </a:solidFill>
                <a:effectLst/>
              </a:rPr>
              <a:t>1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Abstraction of the network portion of CobaltStrike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/>
              </a:rPr>
              <a:t>Keep the CobaltStrike GUI, keep all of the features and functions of Beacon, change how Beacon data gets to the Teamserver.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External C2 goes far beyond traffic customization possible in Malleable Profile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/>
              </a:rPr>
              <a:t>MP allows operator to obfuscate beacon data in GET/POST requests to an attacker controlled IP/Domain (set in Listener)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/>
              </a:rPr>
              <a:t>External C2 goes deeper, leveraging a third-party platform (usually their API) to transmit Beacon data.  Too complex for MP, requires custom tooling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C17FB-CB35-2561-8160-BA99A0E149DB}"/>
              </a:ext>
            </a:extLst>
          </p:cNvPr>
          <p:cNvSpPr txBox="1"/>
          <p:nvPr/>
        </p:nvSpPr>
        <p:spPr>
          <a:xfrm>
            <a:off x="777834" y="6262255"/>
            <a:ext cx="11317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https://hstechdocs.helpsystems.com/manuals/cobaltstrike/current/userguide/content/topics/listener-infrastructue_external-c2.htm</a:t>
            </a:r>
          </a:p>
        </p:txBody>
      </p:sp>
    </p:spTree>
    <p:extLst>
      <p:ext uri="{BB962C8B-B14F-4D97-AF65-F5344CB8AC3E}">
        <p14:creationId xmlns:p14="http://schemas.microsoft.com/office/powerpoint/2010/main" val="1896672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1CFA-5BFD-28EC-AFE8-EE6AA790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 – Large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F8B4-3AE1-8784-8389-7A001DA9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17733"/>
          </a:xfrm>
        </p:spPr>
        <p:txBody>
          <a:bodyPr/>
          <a:lstStyle/>
          <a:p>
            <a:r>
              <a:rPr lang="en-US" dirty="0"/>
              <a:t>This requires that the communications model be revisited</a:t>
            </a:r>
          </a:p>
          <a:p>
            <a:pPr lvl="1"/>
            <a:r>
              <a:rPr lang="en-US" dirty="0"/>
              <a:t>How could Teams be leveraged differently to accomplish what we have already, but without the soft-cap on TS / Beacon transmission size?</a:t>
            </a:r>
          </a:p>
          <a:p>
            <a:r>
              <a:rPr lang="en-US" dirty="0"/>
              <a:t>“If more items remain in the result set, the response body will contain an @odata.nextLink parameter.  This parameter contains a URL that you can use to get the next page of results.”</a:t>
            </a:r>
            <a:r>
              <a:rPr lang="en-US" baseline="30000" dirty="0"/>
              <a:t>8</a:t>
            </a:r>
            <a:endParaRPr lang="en-US" dirty="0"/>
          </a:p>
          <a:p>
            <a:pPr lvl="1"/>
            <a:r>
              <a:rPr lang="en-US" dirty="0"/>
              <a:t>One possible solution- Look for “@aodata.nextLink” in HTTPS response from Teams, if link is there follow it and fetch that data; continue until we have it all</a:t>
            </a:r>
          </a:p>
          <a:p>
            <a:pPr lvl="1"/>
            <a:r>
              <a:rPr lang="en-US" dirty="0"/>
              <a:t>This might be a workable solution but it still doesn’t scale well</a:t>
            </a:r>
          </a:p>
          <a:p>
            <a:pPr lvl="2"/>
            <a:r>
              <a:rPr lang="en-US" dirty="0"/>
              <a:t>10 Mb file? 625 replies!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sz="1400" dirty="0"/>
              <a:t>8. https://learn.microsoft.com/en-us/graph/query-parameters#top-parameter</a:t>
            </a:r>
          </a:p>
        </p:txBody>
      </p:sp>
    </p:spTree>
    <p:extLst>
      <p:ext uri="{BB962C8B-B14F-4D97-AF65-F5344CB8AC3E}">
        <p14:creationId xmlns:p14="http://schemas.microsoft.com/office/powerpoint/2010/main" val="1529817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E9A1-761A-E36A-3685-F527A226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 – Large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1FAC-996F-9224-675E-8F456B8E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024611"/>
          </a:xfrm>
        </p:spPr>
        <p:txBody>
          <a:bodyPr/>
          <a:lstStyle/>
          <a:p>
            <a:r>
              <a:rPr lang="en-US" dirty="0"/>
              <a:t>Other apps; SharePoint</a:t>
            </a:r>
          </a:p>
          <a:p>
            <a:pPr lvl="1"/>
            <a:r>
              <a:rPr lang="en-US" dirty="0"/>
              <a:t>Graph API has functionality to interact with SharePoint as well</a:t>
            </a:r>
          </a:p>
          <a:p>
            <a:pPr lvl="1"/>
            <a:r>
              <a:rPr lang="en-US" dirty="0"/>
              <a:t>Program Server / Implant to recognize large I/O and alter functionality;</a:t>
            </a:r>
          </a:p>
          <a:p>
            <a:pPr lvl="2"/>
            <a:r>
              <a:rPr lang="en-US" dirty="0"/>
              <a:t>Implant: Large output from Beacon? Upload as SharePoint file instead, send Teams message with download link</a:t>
            </a:r>
          </a:p>
          <a:p>
            <a:pPr lvl="2"/>
            <a:r>
              <a:rPr lang="en-US" dirty="0"/>
              <a:t>Server: Does Teams message contain “sharepoint”? If so, message is a download URL, follow link and pull down file, pass to TS </a:t>
            </a:r>
          </a:p>
          <a:p>
            <a:pPr lvl="2"/>
            <a:r>
              <a:rPr lang="en-US" dirty="0"/>
              <a:t>Same logic works the other direction; Implant sees “sharepoint” in message, follow link and pull down TS command that way</a:t>
            </a:r>
          </a:p>
          <a:p>
            <a:pPr lvl="1"/>
            <a:r>
              <a:rPr lang="en-US" dirty="0"/>
              <a:t>Once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r>
              <a:rPr lang="en-US" dirty="0"/>
              <a:t> / Implant has </a:t>
            </a:r>
          </a:p>
          <a:p>
            <a:pPr marL="450000" lvl="1" indent="0">
              <a:buNone/>
            </a:pPr>
            <a:r>
              <a:rPr lang="en-US" dirty="0"/>
              <a:t>     fetched SharePoint file, use </a:t>
            </a:r>
          </a:p>
          <a:p>
            <a:pPr marL="450000" lvl="1" indent="0">
              <a:buNone/>
            </a:pPr>
            <a:r>
              <a:rPr lang="en-US" dirty="0"/>
              <a:t>     Graph to delete it from </a:t>
            </a:r>
          </a:p>
          <a:p>
            <a:pPr marL="450000" lvl="1" indent="0">
              <a:buNone/>
            </a:pPr>
            <a:r>
              <a:rPr lang="en-US" dirty="0"/>
              <a:t>     SharePoint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84564-0DD3-2C35-4B34-784E1DB4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96" y="4522876"/>
            <a:ext cx="6108370" cy="2284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2F092E-BE6C-B200-6BC6-531447995BD3}"/>
                  </a:ext>
                </a:extLst>
              </p14:cNvPr>
              <p14:cNvContentPartPr/>
              <p14:nvPr/>
            </p14:nvContentPartPr>
            <p14:xfrm>
              <a:off x="5919718" y="4803190"/>
              <a:ext cx="532800" cy="6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2F092E-BE6C-B200-6BC6-531447995B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5718" y="4695190"/>
                <a:ext cx="64044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540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648D-EB8B-B4EE-5F13-5D5F7DED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 – Large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FF376-26CE-47F2-7EEF-C8B20E4AA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05857"/>
          </a:xfrm>
        </p:spPr>
        <p:txBody>
          <a:bodyPr/>
          <a:lstStyle/>
          <a:p>
            <a:r>
              <a:rPr lang="en-US" dirty="0"/>
              <a:t>Features like this can cause serious headaches when it comes to interacting with Beacon</a:t>
            </a:r>
          </a:p>
          <a:p>
            <a:pPr lvl="1"/>
            <a:r>
              <a:rPr lang="en-US" dirty="0"/>
              <a:t>Implant transmits data to/from Beacon via SMB / named pipe</a:t>
            </a:r>
          </a:p>
          <a:p>
            <a:pPr lvl="2"/>
            <a:r>
              <a:rPr lang="en-US" dirty="0"/>
              <a:t>How does CS normally do this? Is data broken into certain size chunks/write? </a:t>
            </a:r>
          </a:p>
          <a:p>
            <a:pPr lvl="2"/>
            <a:r>
              <a:rPr lang="en-US" dirty="0"/>
              <a:t>What about reading? How does Beacon behave when it has large amounts of data to send?</a:t>
            </a:r>
          </a:p>
          <a:p>
            <a:pPr lvl="2"/>
            <a:r>
              <a:rPr lang="en-US" dirty="0"/>
              <a:t>LOTS of time spend fuzzing behavior / trying to detect patterns…</a:t>
            </a:r>
          </a:p>
          <a:p>
            <a:pPr lvl="3"/>
            <a:r>
              <a:rPr lang="en-US" dirty="0"/>
              <a:t>Utilize resources! People are very willing to help!</a:t>
            </a:r>
          </a:p>
          <a:p>
            <a:r>
              <a:rPr lang="en-US" dirty="0"/>
              <a:t>What capabilities does Graph API have for file upload?</a:t>
            </a:r>
          </a:p>
          <a:p>
            <a:pPr lvl="1"/>
            <a:r>
              <a:rPr lang="en-US" dirty="0"/>
              <a:t>Can do “small uploads” of &lt; 4MB</a:t>
            </a:r>
          </a:p>
          <a:p>
            <a:pPr lvl="1"/>
            <a:r>
              <a:rPr lang="en-US" dirty="0"/>
              <a:t>Can create an “upload session” to upload large files in chunks</a:t>
            </a:r>
          </a:p>
          <a:p>
            <a:pPr lvl="2"/>
            <a:r>
              <a:rPr lang="en-US" dirty="0"/>
              <a:t>This is desired as we want to design </a:t>
            </a:r>
            <a:r>
              <a:rPr lang="en-US"/>
              <a:t>for scalability</a:t>
            </a:r>
            <a:endParaRPr lang="en-US" dirty="0"/>
          </a:p>
          <a:p>
            <a:pPr lvl="1"/>
            <a:r>
              <a:rPr lang="en-US" dirty="0"/>
              <a:t>Upload session API requires that the total file size be specified up front  </a:t>
            </a:r>
          </a:p>
          <a:p>
            <a:pPr lvl="2"/>
            <a:r>
              <a:rPr lang="en-US" dirty="0"/>
              <a:t>This is a problem! We don’t know how much data Beacon has to send! </a:t>
            </a:r>
          </a:p>
        </p:txBody>
      </p:sp>
    </p:spTree>
    <p:extLst>
      <p:ext uri="{BB962C8B-B14F-4D97-AF65-F5344CB8AC3E}">
        <p14:creationId xmlns:p14="http://schemas.microsoft.com/office/powerpoint/2010/main" val="869928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A22D-54FB-3153-DED1-301818A0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82088"/>
            <a:ext cx="10353762" cy="970450"/>
          </a:xfrm>
        </p:spPr>
        <p:txBody>
          <a:bodyPr/>
          <a:lstStyle/>
          <a:p>
            <a:r>
              <a:rPr lang="en-US" dirty="0"/>
              <a:t>Design Challenges – Large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6CDA2-4440-2CFB-84D0-27758E83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22" y="1011696"/>
            <a:ext cx="10917235" cy="5739425"/>
          </a:xfrm>
        </p:spPr>
        <p:txBody>
          <a:bodyPr/>
          <a:lstStyle/>
          <a:p>
            <a:pPr marL="36900" indent="0" algn="ctr">
              <a:buNone/>
            </a:pPr>
            <a:r>
              <a:rPr lang="en-US" u="sng" dirty="0"/>
              <a:t>Solution</a:t>
            </a:r>
          </a:p>
          <a:p>
            <a:r>
              <a:rPr lang="en-US" dirty="0"/>
              <a:t>ALWAYS “backup” TS command in Implant before sending to Beacon</a:t>
            </a:r>
          </a:p>
          <a:p>
            <a:r>
              <a:rPr lang="en-US" dirty="0"/>
              <a:t>Recognize “large” transmissions from Beacon by looking at size of data read from pipe</a:t>
            </a:r>
          </a:p>
          <a:p>
            <a:pPr lvl="1"/>
            <a:r>
              <a:rPr lang="en-US" dirty="0"/>
              <a:t>If size of data read &gt;= 262196 (“max size”), assume more data to follow from Beacon</a:t>
            </a:r>
          </a:p>
          <a:p>
            <a:pPr lvl="1"/>
            <a:r>
              <a:rPr lang="en-US" dirty="0"/>
              <a:t>Continue reading from Beacon, discarding data, but keeping track of total data read until size of data read  &lt; 262196; this indicates last “chunk” as it is the remainder / not “full sized” </a:t>
            </a:r>
          </a:p>
          <a:p>
            <a:pPr lvl="2"/>
            <a:r>
              <a:rPr lang="en-US" dirty="0"/>
              <a:t>Discard data as we go because we don’t know how big total transmission will be; don’t want to allocate 1 GB of RAM trying to hold it all as we continue to read from Beacon!</a:t>
            </a:r>
          </a:p>
          <a:p>
            <a:r>
              <a:rPr lang="en-US" dirty="0"/>
              <a:t>Now that final size of beacon transmission has been determined, create upload session via Graph and replay TS command to Beacon</a:t>
            </a:r>
          </a:p>
          <a:p>
            <a:pPr lvl="1"/>
            <a:r>
              <a:rPr lang="en-US" dirty="0"/>
              <a:t>Beacon will output same data/ total amount of data as the first time</a:t>
            </a:r>
          </a:p>
          <a:p>
            <a:pPr lvl="1"/>
            <a:r>
              <a:rPr lang="en-US" dirty="0"/>
              <a:t>Allocate a reasonable amount of memory to upload data in chunks</a:t>
            </a:r>
          </a:p>
          <a:p>
            <a:r>
              <a:rPr lang="en-US" dirty="0"/>
              <a:t>Not ideal to replay beacon commands, but typically only happens in the case of file download; few features/functions result in Beacon output over max size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14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2A87-669F-1AD5-F0A0-BA865558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 – Sleep and Jitter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3E24C-003B-338A-8C3A-9628413E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98039"/>
          </a:xfrm>
        </p:spPr>
        <p:txBody>
          <a:bodyPr/>
          <a:lstStyle/>
          <a:p>
            <a:r>
              <a:rPr lang="en-US" dirty="0"/>
              <a:t>CS sleep command does NOT affect SMB beacons; only works on the parent channel (HTTP/S, DNS)</a:t>
            </a:r>
          </a:p>
          <a:p>
            <a:pPr lvl="1"/>
            <a:r>
              <a:rPr lang="en-US" dirty="0"/>
              <a:t>This means we cannot control sleep/jitter of Beacon via built-in CS command; need to do it in the Implant</a:t>
            </a:r>
          </a:p>
          <a:p>
            <a:r>
              <a:rPr lang="en-US" dirty="0"/>
              <a:t>Send a specially crafted Teams message that the Implant will recognize as a sleep command; alter sleep time in Implant, patch in a Heartbeat message to Beacon to cycle I/O</a:t>
            </a:r>
          </a:p>
          <a:p>
            <a:r>
              <a:rPr lang="en-US" dirty="0"/>
              <a:t>Macro perspective; all of my tooling should be as easy to use/seamless for the operator as possible</a:t>
            </a:r>
          </a:p>
          <a:p>
            <a:pPr lvl="1"/>
            <a:r>
              <a:rPr lang="en-US" dirty="0"/>
              <a:t>Aim for the operator’s experience to be unchanged by the fact that External C2 is in use</a:t>
            </a:r>
          </a:p>
          <a:p>
            <a:pPr lvl="1"/>
            <a:r>
              <a:rPr lang="en-US" dirty="0"/>
              <a:t>This means the sleep command to Implant should be issued from TS; operator has no visibility into Python Server.  </a:t>
            </a:r>
          </a:p>
        </p:txBody>
      </p:sp>
    </p:spTree>
    <p:extLst>
      <p:ext uri="{BB962C8B-B14F-4D97-AF65-F5344CB8AC3E}">
        <p14:creationId xmlns:p14="http://schemas.microsoft.com/office/powerpoint/2010/main" val="1093072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DE32-839E-EFC6-B3BA-E234012F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 – Sleep and Jitter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95FA9-A4AA-2CAF-4DBF-B9DA6CFF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62" y="1732449"/>
            <a:ext cx="10816295" cy="4882107"/>
          </a:xfrm>
        </p:spPr>
        <p:txBody>
          <a:bodyPr/>
          <a:lstStyle/>
          <a:p>
            <a:r>
              <a:rPr lang="en-US" dirty="0"/>
              <a:t>CS does not have any kind of “send raw user data” command…</a:t>
            </a:r>
          </a:p>
          <a:p>
            <a:pPr lvl="1"/>
            <a:r>
              <a:rPr lang="en-US" dirty="0"/>
              <a:t>All data leaving TS is AES encrypted and data sent for the same command seems to vary</a:t>
            </a:r>
          </a:p>
          <a:p>
            <a:pPr lvl="2"/>
            <a:r>
              <a:rPr lang="en-US" dirty="0"/>
              <a:t>e.g. “sleep 60 10” ran the first time shows up on Server differently than “sleep 60 10” ran a second time</a:t>
            </a:r>
          </a:p>
          <a:p>
            <a:pPr lvl="2"/>
            <a:r>
              <a:rPr lang="en-US" dirty="0"/>
              <a:t>This means we can’t “map” a TS command to a sleep command in Server, as TS data changes</a:t>
            </a:r>
          </a:p>
          <a:p>
            <a:r>
              <a:rPr lang="en-US" dirty="0"/>
              <a:t>Need to send an “out-of-band” message to Teams</a:t>
            </a:r>
          </a:p>
          <a:p>
            <a:pPr lvl="1"/>
            <a:r>
              <a:rPr lang="en-US" dirty="0"/>
              <a:t>When we want to issue a sleep command, we must call a new instance of server to send a one-off message to the desired channel and communicate the command</a:t>
            </a:r>
          </a:p>
          <a:p>
            <a:r>
              <a:rPr lang="en-US" dirty="0"/>
              <a:t>Communications model again relies on:</a:t>
            </a:r>
          </a:p>
          <a:p>
            <a:pPr lvl="1"/>
            <a:r>
              <a:rPr lang="en-US" dirty="0"/>
              <a:t>Read most recent message.  Did I send it?</a:t>
            </a:r>
          </a:p>
          <a:p>
            <a:pPr lvl="2"/>
            <a:r>
              <a:rPr lang="en-US" dirty="0"/>
              <a:t>If yes -&gt; sleep and check in again later</a:t>
            </a:r>
          </a:p>
          <a:p>
            <a:pPr lvl="2"/>
            <a:r>
              <a:rPr lang="en-US" dirty="0"/>
              <a:t>If no -&gt; other guy sent it, process it</a:t>
            </a:r>
          </a:p>
        </p:txBody>
      </p:sp>
    </p:spTree>
    <p:extLst>
      <p:ext uri="{BB962C8B-B14F-4D97-AF65-F5344CB8AC3E}">
        <p14:creationId xmlns:p14="http://schemas.microsoft.com/office/powerpoint/2010/main" val="1155404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748B-31C9-5270-1675-F83785FA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970450"/>
          </a:xfrm>
        </p:spPr>
        <p:txBody>
          <a:bodyPr/>
          <a:lstStyle/>
          <a:p>
            <a:r>
              <a:rPr lang="en-US" dirty="0"/>
              <a:t>Design Challenges – Sleep and Jitter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0D955-27A2-F25B-A2AC-86585E864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7" y="1219831"/>
            <a:ext cx="11817926" cy="5495665"/>
          </a:xfrm>
        </p:spPr>
        <p:txBody>
          <a:bodyPr/>
          <a:lstStyle/>
          <a:p>
            <a:r>
              <a:rPr lang="en-US" dirty="0"/>
              <a:t>Sending an out-of-band message throws a wrench in Communications model!</a:t>
            </a:r>
          </a:p>
          <a:p>
            <a:pPr lvl="1"/>
            <a:r>
              <a:rPr lang="en-US" dirty="0"/>
              <a:t>Same user is sending normal Server messages and the Sleep messages </a:t>
            </a:r>
          </a:p>
          <a:p>
            <a:pPr lvl="1"/>
            <a:r>
              <a:rPr lang="en-US" dirty="0"/>
              <a:t>Implant talks -&gt; Sleep command is issued before Server checks in -&gt; Server checks in and see’s that “it” already talked, misses Implant message!</a:t>
            </a:r>
          </a:p>
          <a:p>
            <a:pPr lvl="1"/>
            <a:r>
              <a:rPr lang="en-US" dirty="0"/>
              <a:t>Server talks -&gt; Sleep command is issued before Implant checks in -&gt; Implant checks in and receives sleep command, misses last Server message!</a:t>
            </a:r>
          </a:p>
          <a:p>
            <a:pPr lvl="1"/>
            <a:r>
              <a:rPr lang="en-US" dirty="0"/>
              <a:t>More scenarios besides…</a:t>
            </a:r>
          </a:p>
          <a:p>
            <a:r>
              <a:rPr lang="en-US" dirty="0"/>
              <a:t>Solution is very complex and involves Server always retrieving the last TWO messages from Teams</a:t>
            </a:r>
          </a:p>
          <a:p>
            <a:pPr lvl="1"/>
            <a:r>
              <a:rPr lang="en-US" dirty="0"/>
              <a:t>Based on who sent which messages in which order, Server may retransmit last TS command after Implant checks back in from running sleep command; alternatively, grab Implant output that would have been “missed”</a:t>
            </a:r>
          </a:p>
          <a:p>
            <a:pPr lvl="1"/>
            <a:r>
              <a:rPr lang="en-US" dirty="0"/>
              <a:t>Goal is to avoid data loss!</a:t>
            </a:r>
          </a:p>
          <a:p>
            <a:pPr lvl="1"/>
            <a:r>
              <a:rPr lang="en-US" dirty="0"/>
              <a:t>Situation is a mess and I’m still not 100% sure I have it air-tight… </a:t>
            </a:r>
          </a:p>
          <a:p>
            <a:r>
              <a:rPr lang="en-US" dirty="0"/>
              <a:t>Ok, send an out-of-band message, but needs to be done from CS</a:t>
            </a:r>
          </a:p>
        </p:txBody>
      </p:sp>
    </p:spTree>
    <p:extLst>
      <p:ext uri="{BB962C8B-B14F-4D97-AF65-F5344CB8AC3E}">
        <p14:creationId xmlns:p14="http://schemas.microsoft.com/office/powerpoint/2010/main" val="3800921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47160-D1B3-65B7-6653-12625EA8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85063"/>
            <a:ext cx="10353762" cy="970450"/>
          </a:xfrm>
        </p:spPr>
        <p:txBody>
          <a:bodyPr/>
          <a:lstStyle/>
          <a:p>
            <a:r>
              <a:rPr lang="en-US" dirty="0"/>
              <a:t>Design Challenges – Sleep and Jitter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B909-EF61-35CA-E1D1-AEB1BA4B0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091182"/>
            <a:ext cx="10353762" cy="4905857"/>
          </a:xfrm>
        </p:spPr>
        <p:txBody>
          <a:bodyPr/>
          <a:lstStyle/>
          <a:p>
            <a:pPr marL="36900" indent="0" algn="ctr">
              <a:buNone/>
            </a:pPr>
            <a:r>
              <a:rPr lang="en-US" u="sng" dirty="0"/>
              <a:t>Solution</a:t>
            </a:r>
          </a:p>
          <a:p>
            <a:r>
              <a:rPr lang="en-US" dirty="0"/>
              <a:t>Need to correlate each Beacon in CS console to it’s channel in Teams</a:t>
            </a:r>
          </a:p>
          <a:p>
            <a:pPr lvl="1"/>
            <a:r>
              <a:rPr lang="en-US" dirty="0"/>
              <a:t>Server writes each channel-id out to file when a new one is found/connection initiated</a:t>
            </a:r>
          </a:p>
          <a:p>
            <a:pPr lvl="1"/>
            <a:r>
              <a:rPr lang="en-US" dirty="0"/>
              <a:t>Aggressor script:</a:t>
            </a:r>
          </a:p>
          <a:p>
            <a:r>
              <a:rPr lang="en-US" dirty="0"/>
              <a:t>Channel-id gets set as “note” for</a:t>
            </a:r>
          </a:p>
          <a:p>
            <a:pPr marL="36900" indent="0">
              <a:buNone/>
            </a:pPr>
            <a:r>
              <a:rPr lang="en-US" dirty="0"/>
              <a:t>     each External C2 beacon</a:t>
            </a:r>
          </a:p>
          <a:p>
            <a:endParaRPr lang="en-US" u="sng" dirty="0"/>
          </a:p>
          <a:p>
            <a:endParaRPr lang="en-US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DE5DE-8800-A61E-1C9A-17796438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237" y="2367485"/>
            <a:ext cx="5011387" cy="3399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97B85-796A-E51B-6671-0DF5CB0F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724" y="6043303"/>
            <a:ext cx="8343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96D2-EDD9-5372-BF46-A414ED9C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 – Sleep and Jitter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ED6F4-2CFB-5F97-7F61-24053F46C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40543"/>
          </a:xfrm>
        </p:spPr>
        <p:txBody>
          <a:bodyPr/>
          <a:lstStyle/>
          <a:p>
            <a:pPr marL="36900" indent="0" algn="ctr">
              <a:buNone/>
            </a:pPr>
            <a:r>
              <a:rPr lang="en-US" u="sng" dirty="0"/>
              <a:t>Solution</a:t>
            </a:r>
          </a:p>
          <a:p>
            <a:r>
              <a:rPr lang="en-US" dirty="0"/>
              <a:t>Now need to redefine sleep command in CS</a:t>
            </a:r>
          </a:p>
          <a:p>
            <a:r>
              <a:rPr lang="en-US" dirty="0"/>
              <a:t>Aggressor script:</a:t>
            </a:r>
          </a:p>
          <a:p>
            <a:r>
              <a:rPr lang="en-US" dirty="0"/>
              <a:t>If Beacon that sleep</a:t>
            </a:r>
          </a:p>
          <a:p>
            <a:pPr marL="36900" indent="0">
              <a:buNone/>
            </a:pPr>
            <a:r>
              <a:rPr lang="en-US" dirty="0"/>
              <a:t>    </a:t>
            </a:r>
            <a:r>
              <a:rPr lang="en-US" dirty="0" err="1"/>
              <a:t>cmd</a:t>
            </a:r>
            <a:r>
              <a:rPr lang="en-US" dirty="0"/>
              <a:t> was issued to is </a:t>
            </a:r>
          </a:p>
          <a:p>
            <a:pPr marL="36900" indent="0">
              <a:buNone/>
            </a:pPr>
            <a:r>
              <a:rPr lang="en-US" dirty="0"/>
              <a:t>    an External C2 Beacon, </a:t>
            </a:r>
          </a:p>
          <a:p>
            <a:pPr marL="36900" indent="0">
              <a:buNone/>
            </a:pPr>
            <a:r>
              <a:rPr lang="en-US" dirty="0"/>
              <a:t>    use custom sleep </a:t>
            </a:r>
            <a:r>
              <a:rPr lang="en-US" dirty="0" err="1"/>
              <a:t>cmd</a:t>
            </a:r>
            <a:r>
              <a:rPr lang="en-US" dirty="0"/>
              <a:t>,</a:t>
            </a:r>
          </a:p>
          <a:p>
            <a:pPr marL="36900" indent="0">
              <a:buNone/>
            </a:pPr>
            <a:r>
              <a:rPr lang="en-US" dirty="0"/>
              <a:t>    otherwise use normal</a:t>
            </a:r>
          </a:p>
          <a:p>
            <a:pPr marL="36900" indent="0">
              <a:buNone/>
            </a:pPr>
            <a:r>
              <a:rPr lang="en-US" dirty="0"/>
              <a:t>    sleep </a:t>
            </a:r>
            <a:r>
              <a:rPr lang="en-US" dirty="0" err="1"/>
              <a:t>cmd</a:t>
            </a:r>
            <a:r>
              <a:rPr lang="en-US" dirty="0"/>
              <a:t>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033F5-9084-B685-09B2-854E5579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507" y="2695699"/>
            <a:ext cx="7966209" cy="39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01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D4D3-29AD-54D1-56BD-1D58F17A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 – Sleep and Jitter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229FD-EFEF-5F73-07DC-0E65101E0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003" y="2396981"/>
            <a:ext cx="9057345" cy="405923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6CED2-B888-BDE7-D7BF-2684A89D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912" y="1688478"/>
            <a:ext cx="15335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2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84A2-F6B6-7D7A-39F1-8D690881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External C2?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7379F-6F0D-B86A-54C1-6C1095748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“best” solution is having a custom in-house C2</a:t>
            </a:r>
          </a:p>
          <a:p>
            <a:pPr lvl="1"/>
            <a:r>
              <a:rPr lang="en-US" dirty="0"/>
              <a:t>Commercial and/or public C2’s are highly signatured</a:t>
            </a:r>
          </a:p>
          <a:p>
            <a:pPr lvl="1"/>
            <a:r>
              <a:rPr lang="en-US" dirty="0"/>
              <a:t>But developing a mature in-house C2 is VERY costly both in time and resources</a:t>
            </a:r>
          </a:p>
          <a:p>
            <a:r>
              <a:rPr lang="en-US" dirty="0"/>
              <a:t>External C2 allows deep customization of the network layer while leveraging a full featured, mature implant.  </a:t>
            </a:r>
          </a:p>
          <a:p>
            <a:r>
              <a:rPr lang="en-US" dirty="0"/>
              <a:t>Customization of the network layer of C2 can pay significant dividends</a:t>
            </a:r>
          </a:p>
          <a:p>
            <a:pPr lvl="1"/>
            <a:r>
              <a:rPr lang="en-US" dirty="0"/>
              <a:t>Domain reputation</a:t>
            </a:r>
          </a:p>
          <a:p>
            <a:pPr lvl="1"/>
            <a:r>
              <a:rPr lang="en-US" dirty="0"/>
              <a:t>Endpoint telemetry</a:t>
            </a:r>
          </a:p>
          <a:p>
            <a:pPr lvl="1"/>
            <a:r>
              <a:rPr lang="en-US" dirty="0"/>
              <a:t>Network proxy’s and whitelists</a:t>
            </a:r>
          </a:p>
        </p:txBody>
      </p:sp>
    </p:spTree>
    <p:extLst>
      <p:ext uri="{BB962C8B-B14F-4D97-AF65-F5344CB8AC3E}">
        <p14:creationId xmlns:p14="http://schemas.microsoft.com/office/powerpoint/2010/main" val="2234669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570A-0C60-DDA8-1012-DC972599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09479-675F-7BB7-B46F-B4E0CAB4E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working, full-featured External C2 now- How to best deploy?</a:t>
            </a:r>
          </a:p>
          <a:p>
            <a:r>
              <a:rPr lang="en-US" dirty="0"/>
              <a:t>Right now an EXE, could manually port to DLL… what about other file types?</a:t>
            </a:r>
          </a:p>
          <a:p>
            <a:r>
              <a:rPr lang="en-US" dirty="0"/>
              <a:t>Position Independent Code (PIC)</a:t>
            </a:r>
          </a:p>
          <a:p>
            <a:pPr lvl="1"/>
            <a:r>
              <a:rPr lang="en-US" dirty="0"/>
              <a:t>Fantastic POC and write-up from Chetan Nayak, author of Brute Ratel</a:t>
            </a:r>
            <a:r>
              <a:rPr lang="en-US" baseline="30000" dirty="0"/>
              <a:t>9</a:t>
            </a:r>
            <a:endParaRPr lang="en-US" dirty="0"/>
          </a:p>
          <a:p>
            <a:pPr lvl="1"/>
            <a:r>
              <a:rPr lang="en-US" dirty="0"/>
              <a:t>Write Implant in very particular way in C; all data resides in .text section </a:t>
            </a:r>
          </a:p>
          <a:p>
            <a:pPr lvl="2"/>
            <a:r>
              <a:rPr lang="en-US" dirty="0"/>
              <a:t>No global variables, must manually resolve all API’s, no char array strings (must use char byte array)</a:t>
            </a:r>
          </a:p>
          <a:p>
            <a:pPr lvl="1"/>
            <a:r>
              <a:rPr lang="en-US" dirty="0"/>
              <a:t>Resulting Implant EXE can be extracted to shellcode</a:t>
            </a:r>
          </a:p>
          <a:p>
            <a:r>
              <a:rPr lang="en-US" dirty="0"/>
              <a:t>Stick the shellcode (Implant) into any kind of payload / shellcode runner you want!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5A616-FA48-D15F-BA2F-4B8A853E62AB}"/>
              </a:ext>
            </a:extLst>
          </p:cNvPr>
          <p:cNvSpPr txBox="1"/>
          <p:nvPr/>
        </p:nvSpPr>
        <p:spPr>
          <a:xfrm>
            <a:off x="1033153" y="6448301"/>
            <a:ext cx="6098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9. https://bruteratel.com/research/feature-update/2021/01/30/OBJEXEC/ </a:t>
            </a:r>
          </a:p>
        </p:txBody>
      </p:sp>
    </p:spTree>
    <p:extLst>
      <p:ext uri="{BB962C8B-B14F-4D97-AF65-F5344CB8AC3E}">
        <p14:creationId xmlns:p14="http://schemas.microsoft.com/office/powerpoint/2010/main" val="1758169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702B-E224-C888-1666-ABD3E30F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XLL’s and External C2?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16418A-0F71-9F82-F4BA-F351F10EE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530" y="2217912"/>
            <a:ext cx="5952940" cy="3323127"/>
          </a:xfrm>
        </p:spPr>
      </p:pic>
    </p:spTree>
    <p:extLst>
      <p:ext uri="{BB962C8B-B14F-4D97-AF65-F5344CB8AC3E}">
        <p14:creationId xmlns:p14="http://schemas.microsoft.com/office/powerpoint/2010/main" val="177915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86A-37E4-E725-F73D-51864E1F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eams_XLL">
            <a:hlinkClick r:id="" action="ppaction://media"/>
            <a:extLst>
              <a:ext uri="{FF2B5EF4-FFF2-40B4-BE49-F238E27FC236}">
                <a16:creationId xmlns:a16="http://schemas.microsoft.com/office/drawing/2014/main" id="{83F91D80-9B52-364E-9D2C-B2BB1CAC6B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664"/>
          </a:xfrm>
        </p:spPr>
      </p:pic>
    </p:spTree>
    <p:extLst>
      <p:ext uri="{BB962C8B-B14F-4D97-AF65-F5344CB8AC3E}">
        <p14:creationId xmlns:p14="http://schemas.microsoft.com/office/powerpoint/2010/main" val="39574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49727-3BF7-E9DA-49D9-934E82B5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8961"/>
            <a:ext cx="10353762" cy="97045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173B-C419-40EA-5540-AF4A7CF5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984977"/>
            <a:ext cx="10353762" cy="4888045"/>
          </a:xfrm>
        </p:spPr>
        <p:txBody>
          <a:bodyPr/>
          <a:lstStyle/>
          <a:p>
            <a:r>
              <a:rPr lang="en-US" dirty="0"/>
              <a:t>Resources:</a:t>
            </a:r>
          </a:p>
          <a:p>
            <a:pPr lvl="1"/>
            <a:r>
              <a:rPr lang="en-US" dirty="0"/>
              <a:t>ExternalC2Spec by HelpSystems: </a:t>
            </a:r>
            <a:r>
              <a:rPr lang="en-US" dirty="0">
                <a:hlinkClick r:id="rId2"/>
              </a:rPr>
              <a:t>https://hstechdocs.helpsystems.com/manuals/cobaltstrike/current/userguide/content/externalc2spec.pdf</a:t>
            </a:r>
            <a:endParaRPr lang="en-US" dirty="0"/>
          </a:p>
          <a:p>
            <a:pPr lvl="1"/>
            <a:r>
              <a:rPr lang="en-US" dirty="0"/>
              <a:t>Exploring Cobalt Strike’s ExternalC2 Framework by Adam Chester (XPN): </a:t>
            </a:r>
            <a:r>
              <a:rPr lang="en-US" dirty="0">
                <a:hlinkClick r:id="rId3"/>
              </a:rPr>
              <a:t>https://blog.xpnsec.com/exploring-cobalt-strikes-externalc2-framework/</a:t>
            </a:r>
            <a:endParaRPr lang="en-US" dirty="0"/>
          </a:p>
          <a:p>
            <a:pPr lvl="1"/>
            <a:r>
              <a:rPr lang="en-US" dirty="0"/>
              <a:t>azureOutlookC2 by Bobby Cooke (Boku7): </a:t>
            </a:r>
            <a:r>
              <a:rPr lang="en-US" dirty="0">
                <a:hlinkClick r:id="rId4"/>
              </a:rPr>
              <a:t>https://github.com/boku7/azureOutlookC2</a:t>
            </a:r>
            <a:endParaRPr lang="en-US" dirty="0"/>
          </a:p>
          <a:p>
            <a:pPr lvl="1"/>
            <a:r>
              <a:rPr lang="en-US" b="0" i="0" dirty="0">
                <a:solidFill>
                  <a:srgbClr val="FFFFFF"/>
                </a:solidFill>
                <a:effectLst/>
              </a:rPr>
              <a:t>Executing Position Independent Shellcode from Object Files in Memory by Chetan Nayak (NinjaParanoid): </a:t>
            </a:r>
            <a:r>
              <a:rPr lang="en-US" b="0" i="0" dirty="0">
                <a:solidFill>
                  <a:srgbClr val="FFFFFF"/>
                </a:solidFill>
                <a:effectLst/>
                <a:hlinkClick r:id="rId5"/>
              </a:rPr>
              <a:t>https://bruteratel.com/research/feature-update/2021/01/30/OBJEXEC/</a:t>
            </a:r>
            <a:endParaRPr lang="en-US" b="0" i="0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effectLst/>
              </a:rPr>
              <a:t>Stack Overflow – Too many references to list… </a:t>
            </a:r>
          </a:p>
          <a:p>
            <a:pPr lvl="1"/>
            <a:endParaRPr lang="en-US" b="0" i="0" dirty="0">
              <a:solidFill>
                <a:srgbClr val="FFFFFF"/>
              </a:solidFill>
              <a:effectLst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59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A3C9-69F7-321D-3F4F-545963B5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on Other’s Work…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B10A2-DA39-B47C-BAC0-030BC630B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83047"/>
          </a:xfrm>
        </p:spPr>
        <p:txBody>
          <a:bodyPr/>
          <a:lstStyle/>
          <a:p>
            <a:r>
              <a:rPr lang="en-US" dirty="0"/>
              <a:t>Lots of examples of External C2 and related work publicly available</a:t>
            </a:r>
          </a:p>
          <a:p>
            <a:r>
              <a:rPr lang="en-US" dirty="0"/>
              <a:t>F-Secure / WithSecureLabs C3</a:t>
            </a:r>
            <a:r>
              <a:rPr lang="en-US" baseline="30000" dirty="0"/>
              <a:t>2</a:t>
            </a:r>
            <a:endParaRPr lang="en-US" dirty="0"/>
          </a:p>
          <a:p>
            <a:pPr lvl="1"/>
            <a:r>
              <a:rPr lang="en-US" dirty="0"/>
              <a:t>Framework to leverage different communications channels</a:t>
            </a:r>
          </a:p>
          <a:p>
            <a:pPr lvl="2"/>
            <a:r>
              <a:rPr lang="en-US" dirty="0"/>
              <a:t>Mattermost, Asana, GitHub, Dropbox, JIRA, Discord, GoogleDrive, Slack, EWS Tasks, OneDrive 365, MSSQL, UNC Share File, LDAP, Printer Jobs</a:t>
            </a:r>
          </a:p>
          <a:p>
            <a:r>
              <a:rPr lang="en-US" dirty="0"/>
              <a:t>Boku7 azureOutlookC2</a:t>
            </a:r>
            <a:r>
              <a:rPr lang="en-US" baseline="30000" dirty="0"/>
              <a:t>3</a:t>
            </a:r>
            <a:endParaRPr lang="en-US" dirty="0"/>
          </a:p>
          <a:p>
            <a:pPr lvl="1"/>
            <a:r>
              <a:rPr lang="en-US" dirty="0"/>
              <a:t>Utilizes Microsoft Graph API for C2 via Outlook Mailbox, but not an External C2; standalone implant </a:t>
            </a:r>
          </a:p>
          <a:p>
            <a:endParaRPr lang="en-US" dirty="0"/>
          </a:p>
          <a:p>
            <a:endParaRPr lang="en-US" dirty="0"/>
          </a:p>
          <a:p>
            <a:pPr marL="36900" indent="0">
              <a:buNone/>
            </a:pPr>
            <a:r>
              <a:rPr lang="en-US" sz="1600" dirty="0"/>
              <a:t>2. https://labs.withsecure.com/tools/c3</a:t>
            </a:r>
          </a:p>
          <a:p>
            <a:pPr marL="36900" indent="0">
              <a:buNone/>
            </a:pPr>
            <a:r>
              <a:rPr lang="en-US" sz="1600" dirty="0"/>
              <a:t>3. https://github.com/boku7/azureOutlookC2</a:t>
            </a:r>
          </a:p>
        </p:txBody>
      </p:sp>
    </p:spTree>
    <p:extLst>
      <p:ext uri="{BB962C8B-B14F-4D97-AF65-F5344CB8AC3E}">
        <p14:creationId xmlns:p14="http://schemas.microsoft.com/office/powerpoint/2010/main" val="330746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DE8E-46FD-5D8D-B6EA-8710FC30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Teams?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0C291-4993-EF4C-A526-20CA94E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69291"/>
          </a:xfrm>
        </p:spPr>
        <p:txBody>
          <a:bodyPr/>
          <a:lstStyle/>
          <a:p>
            <a:r>
              <a:rPr lang="en-US" dirty="0"/>
              <a:t>Lots of third-party apps out there, why Teams?</a:t>
            </a:r>
          </a:p>
          <a:p>
            <a:pPr lvl="1"/>
            <a:r>
              <a:rPr lang="en-US" dirty="0"/>
              <a:t>Want a communication channel common to as many organizations as possible; Slack, Mattermost, GitHub are all popular but may be out of place depending on target</a:t>
            </a:r>
          </a:p>
          <a:p>
            <a:r>
              <a:rPr lang="en-US" dirty="0"/>
              <a:t>An organization may not use Teams, but they almost assuredly use Windows</a:t>
            </a:r>
          </a:p>
          <a:p>
            <a:pPr lvl="1"/>
            <a:r>
              <a:rPr lang="en-US" dirty="0"/>
              <a:t>Windows has all kinds of processes, both background and user-driven, that frequently communicate with Microsoft owned domains/resources</a:t>
            </a:r>
          </a:p>
          <a:p>
            <a:pPr lvl="2"/>
            <a:r>
              <a:rPr lang="en-US" dirty="0"/>
              <a:t>This makes it very hard for organizations to block or discriminate against HTTPS traffic headed to Microsoft owned resources; very easy to break things.</a:t>
            </a:r>
          </a:p>
          <a:p>
            <a:pPr lvl="2"/>
            <a:r>
              <a:rPr lang="en-US" dirty="0"/>
              <a:t>Abuse this inherent trust in order to get C2 traffic out of the network without raising suspicion </a:t>
            </a:r>
          </a:p>
          <a:p>
            <a:r>
              <a:rPr lang="en-US" dirty="0"/>
              <a:t>Avoids lots of problems encountered by conventional C2 related to domain reputation, network proxies, domain whitelisting, etc. </a:t>
            </a:r>
          </a:p>
        </p:txBody>
      </p:sp>
    </p:spTree>
    <p:extLst>
      <p:ext uri="{BB962C8B-B14F-4D97-AF65-F5344CB8AC3E}">
        <p14:creationId xmlns:p14="http://schemas.microsoft.com/office/powerpoint/2010/main" val="100505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6244-2893-0BF9-8AD3-780D413A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Graph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23852-D61B-A119-28CA-DCEBD5AA1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0364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0" i="0" dirty="0">
                <a:solidFill>
                  <a:schemeClr val="tx1"/>
                </a:solidFill>
                <a:effectLst/>
              </a:rPr>
              <a:t>Microsoft Graph is a RESTful web API that enables you to access Microsoft Cloud service resources. After you </a:t>
            </a:r>
            <a:r>
              <a:rPr lang="en-US" b="0" i="0" strike="noStrike" dirty="0">
                <a:solidFill>
                  <a:schemeClr val="tx1"/>
                </a:solidFill>
                <a:effectLst/>
              </a:rPr>
              <a:t>register your app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and get authentication tokens for a user or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service</a:t>
            </a:r>
            <a:r>
              <a:rPr lang="en-US" b="0" i="0" dirty="0">
                <a:solidFill>
                  <a:schemeClr val="tx1"/>
                </a:solidFill>
                <a:effectLst/>
              </a:rPr>
              <a:t>, you can make requests to the Microsoft Graph API.”</a:t>
            </a:r>
            <a:r>
              <a:rPr lang="en-US" b="0" i="0" baseline="30000" dirty="0">
                <a:solidFill>
                  <a:schemeClr val="tx1"/>
                </a:solidFill>
                <a:effectLst/>
              </a:rPr>
              <a:t>4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Key Point: This project is NOT leveraging or impacting a target’s Teams environment or Azure AD account! All calls to Graph API are made to an attacker-owned AAD/O365 instance!</a:t>
            </a:r>
            <a:endParaRPr lang="en-US" b="0" i="0" baseline="30000" dirty="0">
              <a:solidFill>
                <a:schemeClr val="tx1"/>
              </a:solidFill>
              <a:effectLst/>
            </a:endParaRPr>
          </a:p>
          <a:p>
            <a:r>
              <a:rPr lang="en-US" dirty="0">
                <a:solidFill>
                  <a:schemeClr val="tx1"/>
                </a:solidFill>
                <a:effectLst/>
              </a:rPr>
              <a:t>Graph allows you to interact with far more than Teams; Outlook, SharePoint, OneDrive, Excel, etc.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/>
              </a:rPr>
              <a:t>This project happens to send Beacon traffic via Teams messages, but it’s the Graph API being leveraged to do so; instead of Teams, could have used different API’s in the same framework to send C2 traffic via Outlook drafts a la Boku7’s azureOutlookC2. 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External C2 traffic is sent to graph.microsoft.com; NOT teams.microsoft.com</a:t>
            </a: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4. https://learn.microsoft.com/en-us/graph/use-the-api</a:t>
            </a:r>
          </a:p>
        </p:txBody>
      </p:sp>
    </p:spTree>
    <p:extLst>
      <p:ext uri="{BB962C8B-B14F-4D97-AF65-F5344CB8AC3E}">
        <p14:creationId xmlns:p14="http://schemas.microsoft.com/office/powerpoint/2010/main" val="411656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DF75-AD36-02C1-CED3-1E263961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API and Threat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1A3B-B395-8099-4D8A-260CFA368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23670"/>
          </a:xfrm>
        </p:spPr>
        <p:txBody>
          <a:bodyPr/>
          <a:lstStyle/>
          <a:p>
            <a:r>
              <a:rPr lang="en-US" dirty="0"/>
              <a:t>Graph API malware has been utilized by and attributed to nation-state sponsored APT’s </a:t>
            </a:r>
          </a:p>
          <a:p>
            <a:r>
              <a:rPr lang="en-US" dirty="0"/>
              <a:t>BLUELIGHT</a:t>
            </a:r>
          </a:p>
          <a:p>
            <a:pPr lvl="1"/>
            <a:r>
              <a:rPr lang="en-US" dirty="0"/>
              <a:t>APT 37 / InkySquid / ScarCruft – North Korea</a:t>
            </a:r>
            <a:r>
              <a:rPr lang="en-US" baseline="30000" dirty="0"/>
              <a:t>5</a:t>
            </a:r>
          </a:p>
          <a:p>
            <a:pPr lvl="1"/>
            <a:r>
              <a:rPr lang="en-US" dirty="0"/>
              <a:t>Custom C2, utilizes Graph to communicate with OneDrive</a:t>
            </a:r>
          </a:p>
          <a:p>
            <a:r>
              <a:rPr lang="en-US" dirty="0"/>
              <a:t>Graphite</a:t>
            </a:r>
          </a:p>
          <a:p>
            <a:pPr lvl="1"/>
            <a:r>
              <a:rPr lang="en-US" dirty="0"/>
              <a:t>APT 28 / Fancy Bear – Russia</a:t>
            </a:r>
            <a:r>
              <a:rPr lang="en-US" baseline="30000" dirty="0"/>
              <a:t>6</a:t>
            </a:r>
            <a:endParaRPr lang="en-US" dirty="0"/>
          </a:p>
          <a:p>
            <a:pPr lvl="1"/>
            <a:r>
              <a:rPr lang="en-US" dirty="0"/>
              <a:t>Custom C2, utilizes Graph to communicate with OneDrive</a:t>
            </a:r>
          </a:p>
          <a:p>
            <a:pPr marL="36900" indent="0">
              <a:buNone/>
            </a:pPr>
            <a:endParaRPr lang="en-US" sz="1600" dirty="0"/>
          </a:p>
          <a:p>
            <a:pPr marL="36900" indent="0">
              <a:buNone/>
            </a:pPr>
            <a:endParaRPr lang="en-US" sz="1600" dirty="0"/>
          </a:p>
          <a:p>
            <a:pPr marL="36900" indent="0">
              <a:buNone/>
            </a:pPr>
            <a:endParaRPr lang="en-US" sz="1600" dirty="0"/>
          </a:p>
          <a:p>
            <a:pPr marL="36900" indent="0">
              <a:buNone/>
            </a:pPr>
            <a:r>
              <a:rPr lang="en-US" sz="1400" dirty="0"/>
              <a:t>5. https://www.volexity.com/blog/2021/08/17/north-korean-apt-inkysquid-infects-victims-using-browser-exploits/</a:t>
            </a:r>
          </a:p>
          <a:p>
            <a:pPr marL="36900" indent="0">
              <a:buNone/>
            </a:pPr>
            <a:r>
              <a:rPr lang="en-US" sz="1400" dirty="0"/>
              <a:t>6. https://www.trellix.com/en-gb/about/newsroom/stories/research/prime-ministers-office-compromised.html</a:t>
            </a:r>
          </a:p>
          <a:p>
            <a:pPr marL="4500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1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33DC-1236-AA74-907D-A119FAC7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0525"/>
            <a:ext cx="10353762" cy="970450"/>
          </a:xfrm>
        </p:spPr>
        <p:txBody>
          <a:bodyPr/>
          <a:lstStyle/>
          <a:p>
            <a:r>
              <a:rPr lang="en-US" dirty="0"/>
              <a:t>Key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E5A51-6889-05FD-F5E1-420163F2F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10975"/>
            <a:ext cx="10353762" cy="5606500"/>
          </a:xfrm>
        </p:spPr>
        <p:txBody>
          <a:bodyPr/>
          <a:lstStyle/>
          <a:p>
            <a:r>
              <a:rPr lang="en-US" dirty="0"/>
              <a:t>We are now leveraging a third-party application/service for C2</a:t>
            </a:r>
          </a:p>
          <a:p>
            <a:pPr lvl="1"/>
            <a:r>
              <a:rPr lang="en-US" dirty="0"/>
              <a:t>Attacker’s no longer control the “redirector/webserver”</a:t>
            </a:r>
          </a:p>
          <a:p>
            <a:pPr lvl="1"/>
            <a:r>
              <a:rPr lang="en-US" dirty="0"/>
              <a:t>Cannot implement IPTables / Apache mod_rewrite / otherwise restrict access to attacker-environment in the same way </a:t>
            </a:r>
          </a:p>
          <a:p>
            <a:pPr lvl="2"/>
            <a:r>
              <a:rPr lang="en-US" dirty="0"/>
              <a:t>Most services will use an auth token of some kind in order to utilize API; implant must contain ID’s/secrets/tokens in order to communicate with service. If defenders get your implant, they can authenticate to your environment in the third-party application! </a:t>
            </a:r>
          </a:p>
          <a:p>
            <a:pPr lvl="1"/>
            <a:r>
              <a:rPr lang="en-US" dirty="0"/>
              <a:t>Third-party likely rate-limit requests; you probably aren’t going interactive with your Beacons…</a:t>
            </a:r>
          </a:p>
          <a:p>
            <a:r>
              <a:rPr lang="en-US" dirty="0"/>
              <a:t>Security of client data</a:t>
            </a:r>
          </a:p>
          <a:p>
            <a:pPr lvl="1"/>
            <a:r>
              <a:rPr lang="en-US" dirty="0"/>
              <a:t>Data is encrypted by Beacon before transmit, but are you comfortable with customer data residing on infrastructure you don’t own?</a:t>
            </a:r>
          </a:p>
          <a:p>
            <a:r>
              <a:rPr lang="en-US" dirty="0"/>
              <a:t>Asynchronous communications</a:t>
            </a:r>
          </a:p>
          <a:p>
            <a:pPr lvl="1"/>
            <a:r>
              <a:rPr lang="en-US" dirty="0"/>
              <a:t>Beacon and Teamserver are no longer synched by Beacon check-in</a:t>
            </a:r>
          </a:p>
          <a:p>
            <a:pPr lvl="2"/>
            <a:r>
              <a:rPr lang="en-US" dirty="0"/>
              <a:t>Teamserver must reach OUT to third-party app in order to check for Beacon traffic + send response</a:t>
            </a:r>
          </a:p>
          <a:p>
            <a:pPr lvl="2"/>
            <a:r>
              <a:rPr lang="en-US" dirty="0"/>
              <a:t>Another reason you probably aren’t going interactive with your Beacons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719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1707</TotalTime>
  <Words>4325</Words>
  <Application>Microsoft Office PowerPoint</Application>
  <PresentationFormat>Widescreen</PresentationFormat>
  <Paragraphs>398</Paragraphs>
  <Slides>43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Calisto MT</vt:lpstr>
      <vt:lpstr>Wingdings 2</vt:lpstr>
      <vt:lpstr>Slate</vt:lpstr>
      <vt:lpstr>CobaltStrike External C2  via  Microsoft Teams</vt:lpstr>
      <vt:lpstr>WHOAMI </vt:lpstr>
      <vt:lpstr>What is External C2?</vt:lpstr>
      <vt:lpstr>Why External C2?</vt:lpstr>
      <vt:lpstr>A Quick Note on Other’s Work…</vt:lpstr>
      <vt:lpstr>Why Teams?</vt:lpstr>
      <vt:lpstr>What is Graph API?</vt:lpstr>
      <vt:lpstr>Graph API and Threat Actors</vt:lpstr>
      <vt:lpstr>Key Considerations</vt:lpstr>
      <vt:lpstr>Conventional VS External Illustrated</vt:lpstr>
      <vt:lpstr>Third Party App Requirements</vt:lpstr>
      <vt:lpstr>Organizational Structure in Teams</vt:lpstr>
      <vt:lpstr>Infrastructure</vt:lpstr>
      <vt:lpstr>Application Permissions</vt:lpstr>
      <vt:lpstr>Implant and Server Overview</vt:lpstr>
      <vt:lpstr>Authentication </vt:lpstr>
      <vt:lpstr>Implant Secrets</vt:lpstr>
      <vt:lpstr>Communications Model</vt:lpstr>
      <vt:lpstr>Communications Model</vt:lpstr>
      <vt:lpstr>Communications Model</vt:lpstr>
      <vt:lpstr>Communications Model</vt:lpstr>
      <vt:lpstr>Let’s Talk Tradecraft</vt:lpstr>
      <vt:lpstr>Let’s Talk Tradecraft</vt:lpstr>
      <vt:lpstr>Let’s Talk Tradecraft</vt:lpstr>
      <vt:lpstr>Demo Time!</vt:lpstr>
      <vt:lpstr>PowerPoint Presentation</vt:lpstr>
      <vt:lpstr>Design Challenges</vt:lpstr>
      <vt:lpstr>Design Challenges – Program Stability</vt:lpstr>
      <vt:lpstr>Design Challenges – Large Transmissions</vt:lpstr>
      <vt:lpstr>Design Challenges – Large Transmissions</vt:lpstr>
      <vt:lpstr>Design Challenges – Large Transmissions</vt:lpstr>
      <vt:lpstr>Design Challenges – Large Transmissions</vt:lpstr>
      <vt:lpstr>Design Challenges – Large Transmissions</vt:lpstr>
      <vt:lpstr>Design Challenges – Sleep and Jitter</vt:lpstr>
      <vt:lpstr>Design Challenges – Sleep and Jitter</vt:lpstr>
      <vt:lpstr>Design Challenges – Sleep and Jitter</vt:lpstr>
      <vt:lpstr>Design Challenges – Sleep and Jitter</vt:lpstr>
      <vt:lpstr>Design Challenges – Sleep and Jitter</vt:lpstr>
      <vt:lpstr>Design Challenges – Sleep and Jitter</vt:lpstr>
      <vt:lpstr>Weaponization</vt:lpstr>
      <vt:lpstr>XLL’s and External C2?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CobaltStrike External C2  via  Microsoft Teams</dc:title>
  <dc:creator>Alex Reid</dc:creator>
  <cp:lastModifiedBy>Alex Reid</cp:lastModifiedBy>
  <cp:revision>13</cp:revision>
  <dcterms:created xsi:type="dcterms:W3CDTF">2022-10-18T03:22:32Z</dcterms:created>
  <dcterms:modified xsi:type="dcterms:W3CDTF">2022-11-15T22:33:36Z</dcterms:modified>
</cp:coreProperties>
</file>